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87" r:id="rId2"/>
    <p:sldId id="257" r:id="rId3"/>
    <p:sldId id="276" r:id="rId4"/>
    <p:sldId id="280" r:id="rId5"/>
    <p:sldId id="283" r:id="rId6"/>
    <p:sldId id="282" r:id="rId7"/>
    <p:sldId id="284" r:id="rId8"/>
    <p:sldId id="278" r:id="rId9"/>
    <p:sldId id="281" r:id="rId10"/>
    <p:sldId id="279" r:id="rId11"/>
    <p:sldId id="262" r:id="rId12"/>
    <p:sldId id="288" r:id="rId13"/>
    <p:sldId id="266" r:id="rId14"/>
    <p:sldId id="293" r:id="rId15"/>
    <p:sldId id="264" r:id="rId16"/>
    <p:sldId id="265" r:id="rId17"/>
    <p:sldId id="268" r:id="rId18"/>
    <p:sldId id="291" r:id="rId19"/>
    <p:sldId id="269" r:id="rId20"/>
    <p:sldId id="270" r:id="rId21"/>
    <p:sldId id="292" r:id="rId22"/>
    <p:sldId id="271" r:id="rId23"/>
    <p:sldId id="272" r:id="rId24"/>
    <p:sldId id="273" r:id="rId25"/>
    <p:sldId id="289" r:id="rId26"/>
    <p:sldId id="274" r:id="rId27"/>
    <p:sldId id="275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714"/>
    <a:srgbClr val="F2F2F2"/>
    <a:srgbClr val="EAEFF7"/>
    <a:srgbClr val="5F6C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8641" autoAdjust="0"/>
    <p:restoredTop sz="96271"/>
  </p:normalViewPr>
  <p:slideViewPr>
    <p:cSldViewPr snapToGrid="0">
      <p:cViewPr varScale="1">
        <p:scale>
          <a:sx n="73" d="100"/>
          <a:sy n="73" d="100"/>
        </p:scale>
        <p:origin x="-126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29EB0-CCA2-40BC-83DA-04CBA3F91736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0E9FD-6414-44FE-9478-5FE3E8CD6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4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C7F044-5458-4B2E-BFA0-52AAA1C529D4}" type="slidenum">
              <a:rPr lang="ru-RU" noProof="0" smtClean="0"/>
              <a:pPr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48279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0E9FD-6414-44FE-9478-5FE3E8CD658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48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0E9FD-6414-44FE-9478-5FE3E8CD65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107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6764-825B-AE44-9F44-2C94AAE321D2}" type="datetime1">
              <a:rPr lang="ru-RU" smtClean="0"/>
              <a:pPr/>
              <a:t>05.03.2018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10A6-E1DB-442B-B413-289855113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59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F98C-3A23-8648-B4FB-ED2CC2DE5F11}" type="datetime1">
              <a:rPr lang="ru-RU" smtClean="0"/>
              <a:pPr/>
              <a:t>05.03.2018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10A6-E1DB-442B-B413-289855113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548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41B3-0349-E54F-B7DE-A63333E59592}" type="datetime1">
              <a:rPr lang="ru-RU" smtClean="0"/>
              <a:pPr/>
              <a:t>05.03.2018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10A6-E1DB-442B-B413-289855113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084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D8D4-617E-B34B-BF53-462F19B8F127}" type="datetime1">
              <a:rPr lang="ru-RU" smtClean="0"/>
              <a:pPr/>
              <a:t>05.03.2018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10A6-E1DB-442B-B413-289855113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881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6BE0-6926-F345-92F0-D41DF5FC5D77}" type="datetime1">
              <a:rPr lang="ru-RU" smtClean="0"/>
              <a:pPr/>
              <a:t>05.03.2018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10A6-E1DB-442B-B413-289855113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47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9C95-BC19-444E-B972-67EEB9861986}" type="datetime1">
              <a:rPr lang="ru-RU" smtClean="0"/>
              <a:pPr/>
              <a:t>05.03.2018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10A6-E1DB-442B-B413-289855113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26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3E41-6204-434A-BCD9-E715112888B5}" type="datetime1">
              <a:rPr lang="ru-RU" smtClean="0"/>
              <a:pPr/>
              <a:t>05.03.2018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10A6-E1DB-442B-B413-289855113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61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2385-605C-8540-AD2A-4A434E13C8D3}" type="datetime1">
              <a:rPr lang="ru-RU" smtClean="0"/>
              <a:pPr/>
              <a:t>05.03.2018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10A6-E1DB-442B-B413-289855113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19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DED-4E36-AA4F-9060-01B095306921}" type="datetime1">
              <a:rPr lang="ru-RU" smtClean="0"/>
              <a:pPr/>
              <a:t>05.03.2018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10A6-E1DB-442B-B413-289855113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946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A09-C3A6-CB4D-8CB6-E0EE8E47ABDD}" type="datetime1">
              <a:rPr lang="ru-RU" smtClean="0"/>
              <a:pPr/>
              <a:t>05.03.2018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10A6-E1DB-442B-B413-289855113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544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982F-B783-1940-BC9C-2CEEA084E5B5}" type="datetime1">
              <a:rPr lang="ru-RU" smtClean="0"/>
              <a:pPr/>
              <a:t>05.03.2018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10A6-E1DB-442B-B413-289855113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817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CD2EA-59EE-FA40-97EA-10EA140D9C28}" type="datetime1">
              <a:rPr lang="ru-RU" smtClean="0"/>
              <a:pPr/>
              <a:t>05.03.2018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610A6-E1DB-442B-B413-289855113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92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mservis@mail.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mservis@mail.r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mservis@mail.ru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mservis@mail.r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mservis@mail.r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mservis@mail.r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mservis@mail.r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mservis@mail.r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mservis@mail.r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mservis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mservis@mail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mservis@mail.r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Lmservis@mail.ru" TargetMode="External"/><Relationship Id="rId4" Type="http://schemas.openxmlformats.org/officeDocument/2006/relationships/image" Target="../media/image3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Lmservis@mail.ru" TargetMode="External"/><Relationship Id="rId5" Type="http://schemas.openxmlformats.org/officeDocument/2006/relationships/image" Target="../media/image3.tiff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mservis@mail.r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mservis@mail.r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Lmservis@mail.ru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mservis@mail.ru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hyperlink" Target="http://www.matrix-med.ru/" TargetMode="External"/><Relationship Id="rId7" Type="http://schemas.openxmlformats.org/officeDocument/2006/relationships/hyperlink" Target="http://www.kivl-01.ru/" TargetMode="External"/><Relationship Id="rId2" Type="http://schemas.openxmlformats.org/officeDocument/2006/relationships/hyperlink" Target="http://www.milonmed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lok.info/" TargetMode="External"/><Relationship Id="rId5" Type="http://schemas.openxmlformats.org/officeDocument/2006/relationships/hyperlink" Target="http://www.mk200.ru/" TargetMode="External"/><Relationship Id="rId4" Type="http://schemas.openxmlformats.org/officeDocument/2006/relationships/hyperlink" Target="http://www.laser-urolog.ru/" TargetMode="External"/><Relationship Id="rId9" Type="http://schemas.openxmlformats.org/officeDocument/2006/relationships/hyperlink" Target="mailto:Lmservis@mail.r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Lmservis@mail.ru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mservis@mail.ru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mservis@mail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mservis@mail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mservis@mail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mailto:Lmservis@mail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tif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mservis@mail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mservis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2650" y="2494840"/>
            <a:ext cx="7886700" cy="89156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E26714"/>
                </a:solidFill>
              </a:rPr>
              <a:t>Л А З Е Р М Е Д С Е Р В И С</a:t>
            </a:r>
            <a:endParaRPr lang="en-US" b="1" i="1" dirty="0">
              <a:solidFill>
                <a:srgbClr val="E2671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1877786"/>
          </a:xfrm>
          <a:prstGeom prst="rect">
            <a:avLst/>
          </a:prstGeom>
          <a:solidFill>
            <a:srgbClr val="5F6C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/>
          </a:p>
        </p:txBody>
      </p:sp>
      <p:sp>
        <p:nvSpPr>
          <p:cNvPr id="8" name="TextBox 7"/>
          <p:cNvSpPr txBox="1"/>
          <p:nvPr/>
        </p:nvSpPr>
        <p:spPr>
          <a:xfrm>
            <a:off x="2152650" y="3662889"/>
            <a:ext cx="7886700" cy="37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33" dirty="0">
                <a:solidFill>
                  <a:schemeClr val="accent1"/>
                </a:solidFill>
              </a:rPr>
              <a:t>ЛАЗЕРНОЕ МЕДИЦИНСКОЕ ОБОРУДОВАНИЕ</a:t>
            </a:r>
            <a:endParaRPr lang="en-US" sz="1833" dirty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980214"/>
            <a:ext cx="12192000" cy="1877786"/>
          </a:xfrm>
          <a:prstGeom prst="rect">
            <a:avLst/>
          </a:prstGeom>
          <a:solidFill>
            <a:srgbClr val="5F6C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10A6-E1DB-442B-B413-28985511337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67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812797" y="1862349"/>
            <a:ext cx="7155988" cy="4233651"/>
          </a:xfrm>
        </p:spPr>
        <p:txBody>
          <a:bodyPr>
            <a:noAutofit/>
          </a:bodyPr>
          <a:lstStyle/>
          <a:p>
            <a:r>
              <a:rPr lang="ru-RU" sz="1800" dirty="0"/>
              <a:t>Лечебное воздействие осуществляется электромагнитными волнами диапазона крайне высоких частот (КВЧ</a:t>
            </a:r>
            <a:r>
              <a:rPr lang="ru-RU" sz="1800" dirty="0" smtClean="0"/>
              <a:t>). Аппарат КВЧ-НД </a:t>
            </a:r>
            <a:r>
              <a:rPr lang="ru-RU" sz="1800" dirty="0"/>
              <a:t>генерирует три наиболее часто использующиеся в медицинской практике длины волны КВЧ-диапазона: 4,9 мм (60,12 ГГц), 5,6 мм (53,53 ГГц) и 7,1 мм (42,19 ГГц</a:t>
            </a:r>
            <a:r>
              <a:rPr lang="ru-RU" sz="1800" dirty="0" smtClean="0"/>
              <a:t>).</a:t>
            </a:r>
          </a:p>
          <a:p>
            <a:r>
              <a:rPr lang="ru-RU" sz="1800" b="1" dirty="0" smtClean="0"/>
              <a:t>Преимущества аппарата КВЧ-НД:</a:t>
            </a:r>
            <a:endParaRPr lang="en-US" sz="18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возможность </a:t>
            </a:r>
            <a:r>
              <a:rPr lang="ru-RU" sz="1800" dirty="0"/>
              <a:t>выбора нужного количества излучателей (от 1 до 3 в любом сочетании)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в комплект поставки входит </a:t>
            </a:r>
            <a:r>
              <a:rPr lang="ru-RU" sz="1800" dirty="0" err="1" smtClean="0"/>
              <a:t>акупунктурная</a:t>
            </a:r>
            <a:r>
              <a:rPr lang="ru-RU" sz="1800" dirty="0" smtClean="0"/>
              <a:t> насадка </a:t>
            </a:r>
            <a:r>
              <a:rPr lang="ru-RU" sz="1800" dirty="0"/>
              <a:t>для воздействия на биологически активные </a:t>
            </a:r>
            <a:r>
              <a:rPr lang="ru-RU" sz="1800" dirty="0" smtClean="0"/>
              <a:t> точки</a:t>
            </a:r>
            <a:endParaRPr lang="ru-RU" sz="18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компактность</a:t>
            </a:r>
            <a:r>
              <a:rPr lang="ru-RU" sz="1800" dirty="0"/>
              <a:t>, небольшой вес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удобная</a:t>
            </a:r>
            <a:r>
              <a:rPr lang="ru-RU" sz="1800" dirty="0"/>
              <a:t>, интуитивно понятная панель управления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установка </a:t>
            </a:r>
            <a:r>
              <a:rPr lang="ru-RU" sz="1800" dirty="0"/>
              <a:t>режимов работы </a:t>
            </a:r>
            <a:r>
              <a:rPr lang="ru-RU" sz="1800" dirty="0" smtClean="0"/>
              <a:t>аппарата</a:t>
            </a:r>
            <a:r>
              <a:rPr lang="ru-RU" sz="1800" dirty="0"/>
              <a:t> </a:t>
            </a:r>
            <a:r>
              <a:rPr lang="ru-RU" sz="1800" dirty="0" smtClean="0"/>
              <a:t>занимает </a:t>
            </a:r>
            <a:r>
              <a:rPr lang="ru-RU" sz="1800" dirty="0"/>
              <a:t>не более 30 секунд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возможность </a:t>
            </a:r>
            <a:r>
              <a:rPr lang="ru-RU" sz="1800" dirty="0"/>
              <a:t>определять работоспособность излучателей при помощи встроенного датчика КВЧ-излучения</a:t>
            </a:r>
          </a:p>
          <a:p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1"/>
            <a:ext cx="7602415" cy="457199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4501662" cy="457199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i="1" dirty="0" smtClean="0">
                <a:latin typeface="+mj-lt"/>
                <a:cs typeface="Calibri Light" panose="020F0302020204030204" pitchFamily="34" charset="0"/>
              </a:rPr>
              <a:t>КВЧ-НД</a:t>
            </a:r>
            <a:endParaRPr lang="en-US" sz="3600" i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4108" y="673101"/>
            <a:ext cx="11465169" cy="973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Аппарат</a:t>
            </a:r>
            <a:r>
              <a:rPr lang="ru-RU" sz="2400" dirty="0"/>
              <a:t> </a:t>
            </a:r>
            <a:r>
              <a:rPr lang="ru-RU" sz="2400" b="1" dirty="0"/>
              <a:t>КВЧ-НД</a:t>
            </a:r>
            <a:r>
              <a:rPr lang="ru-RU" sz="2400" dirty="0"/>
              <a:t> применяется для проведения </a:t>
            </a:r>
            <a:r>
              <a:rPr lang="ru-RU" sz="2400" dirty="0" smtClean="0"/>
              <a:t>процедур </a:t>
            </a:r>
            <a:r>
              <a:rPr lang="ru-RU" sz="2400" dirty="0" err="1" smtClean="0"/>
              <a:t>крайневысокочастотной</a:t>
            </a:r>
            <a:r>
              <a:rPr lang="ru-RU" sz="2400" dirty="0" smtClean="0"/>
              <a:t> (КВЧ) терапии </a:t>
            </a:r>
            <a:r>
              <a:rPr lang="ru-RU" sz="2400" dirty="0"/>
              <a:t>в поликлиниках, больницах, профилакториях, санаториях, лечебно-физкультурных </a:t>
            </a:r>
            <a:r>
              <a:rPr lang="ru-RU" sz="2400" dirty="0" smtClean="0"/>
              <a:t>центрах.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108" y="1985514"/>
            <a:ext cx="4255476" cy="2168973"/>
          </a:xfrm>
          <a:ln>
            <a:solidFill>
              <a:srgbClr val="E26714"/>
            </a:solidFill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10</a:t>
            </a:fld>
            <a:endParaRPr lang="en-US" dirty="0"/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9003" y="85227"/>
            <a:ext cx="3497408" cy="3356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4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16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4108" y="2226021"/>
            <a:ext cx="4167554" cy="3677944"/>
          </a:xfrm>
          <a:prstGeom prst="rect">
            <a:avLst/>
          </a:prstGeom>
          <a:solidFill>
            <a:schemeClr val="bg1"/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749800" y="1882606"/>
            <a:ext cx="7218985" cy="419863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Преимущества аппарата </a:t>
            </a:r>
            <a:r>
              <a:rPr lang="ru-RU" sz="1800" b="1" dirty="0" err="1" smtClean="0"/>
              <a:t>Элфор-Проф</a:t>
            </a:r>
            <a:r>
              <a:rPr lang="ru-RU" sz="1800" b="1" dirty="0" smtClean="0"/>
              <a:t>:</a:t>
            </a:r>
            <a:endParaRPr lang="ru-RU" sz="1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система </a:t>
            </a:r>
            <a:r>
              <a:rPr lang="ru-RU" sz="1800" dirty="0"/>
              <a:t>стабилизации силы </a:t>
            </a:r>
            <a:r>
              <a:rPr lang="ru-RU" sz="1800" dirty="0" smtClean="0"/>
              <a:t>тока независимо </a:t>
            </a:r>
            <a:r>
              <a:rPr lang="ru-RU" sz="1800" dirty="0"/>
              <a:t>от изменений сопротивления кожи пациента исключает возможность «</a:t>
            </a:r>
            <a:r>
              <a:rPr lang="ru-RU" sz="1800" dirty="0" err="1"/>
              <a:t>набегания</a:t>
            </a:r>
            <a:r>
              <a:rPr lang="ru-RU" sz="1800" dirty="0"/>
              <a:t>» тока на электродах во время процедуры и снимает необходимость постоянного контроля.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устройство </a:t>
            </a:r>
            <a:r>
              <a:rPr lang="ru-RU" sz="1800" dirty="0"/>
              <a:t>защиты пациента от дискомфортных ощущений, которые могут возникнуть в момент кратковременного разрыва цепи или по окончании </a:t>
            </a:r>
            <a:r>
              <a:rPr lang="ru-RU" sz="1800" dirty="0" smtClean="0"/>
              <a:t>процедуры.</a:t>
            </a:r>
            <a:endParaRPr lang="ru-RU" sz="18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удобная</a:t>
            </a:r>
            <a:r>
              <a:rPr lang="ru-RU" sz="1800" dirty="0"/>
              <a:t> плавная регулировка силы тока в выбранном диапазоне (от 0 до 5 или от 0 до 50 мА</a:t>
            </a:r>
            <a:r>
              <a:rPr lang="ru-RU" sz="1800" dirty="0" smtClean="0"/>
              <a:t>).</a:t>
            </a:r>
            <a:endParaRPr lang="ru-RU" sz="18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цифровой </a:t>
            </a:r>
            <a:r>
              <a:rPr lang="ru-RU" sz="1800" dirty="0"/>
              <a:t>индикатор </a:t>
            </a:r>
            <a:r>
              <a:rPr lang="ru-RU" sz="1800" dirty="0" smtClean="0"/>
              <a:t>тока</a:t>
            </a:r>
            <a:r>
              <a:rPr lang="ru-RU" sz="1800" dirty="0"/>
              <a:t>.</a:t>
            </a:r>
            <a:r>
              <a:rPr lang="ru-RU" sz="1800" dirty="0" smtClean="0"/>
              <a:t> Показания </a:t>
            </a:r>
            <a:r>
              <a:rPr lang="ru-RU" sz="1800" dirty="0"/>
              <a:t>хорошо читаются даже на </a:t>
            </a:r>
            <a:r>
              <a:rPr lang="ru-RU" sz="1800" dirty="0" smtClean="0"/>
              <a:t>расстоянии.</a:t>
            </a:r>
            <a:endParaRPr lang="ru-RU" sz="18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таймер </a:t>
            </a:r>
            <a:r>
              <a:rPr lang="ru-RU" sz="1800" dirty="0"/>
              <a:t>с дискретностью 5 минут и </a:t>
            </a:r>
            <a:r>
              <a:rPr lang="ru-RU" sz="1800" dirty="0" smtClean="0"/>
              <a:t>индикаторами, </a:t>
            </a:r>
            <a:r>
              <a:rPr lang="ru-RU" sz="1800" dirty="0"/>
              <a:t>показывающими </a:t>
            </a:r>
            <a:r>
              <a:rPr lang="ru-RU" sz="1800" dirty="0" smtClean="0"/>
              <a:t>время до </a:t>
            </a:r>
            <a:r>
              <a:rPr lang="ru-RU" sz="1800" dirty="0"/>
              <a:t>окончания процедуры. Таймер автоматически отключает подачу тока на электроды по истечении времени процедуры и включает звуковую сигнализацию.</a:t>
            </a:r>
          </a:p>
          <a:p>
            <a:pPr>
              <a:spcAft>
                <a:spcPts val="600"/>
              </a:spcAft>
            </a:pPr>
            <a:endParaRPr lang="ru-RU" sz="1800" dirty="0" smtClean="0">
              <a:cs typeface="Calibri Light" panose="020F0302020204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1"/>
            <a:ext cx="7602415" cy="457199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ЛАЗЕРМЕДСЕРВИС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4501662" cy="457199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dirty="0" smtClean="0">
                <a:latin typeface="+mj-lt"/>
                <a:cs typeface="Calibri Light" panose="020F0302020204030204" pitchFamily="34" charset="0"/>
              </a:rPr>
              <a:t>ЭЛФОР-ПРОФ</a:t>
            </a:r>
            <a:endParaRPr lang="en-US" sz="3600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4108" y="673101"/>
            <a:ext cx="11465169" cy="973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Аппарат </a:t>
            </a:r>
            <a:r>
              <a:rPr lang="ru-RU" sz="24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Элфор-Проф</a:t>
            </a:r>
            <a: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– это современный профессиональный аппарат для проведения процедур гальванизации и лекарственного электрофореза. Аппарат широко применяется в гинекологии, травматологии, стоматологии, косметологии.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0" b="1240"/>
          <a:stretch>
            <a:fillRect/>
          </a:stretch>
        </p:blipFill>
        <p:spPr>
          <a:xfrm>
            <a:off x="334108" y="2088406"/>
            <a:ext cx="4060092" cy="3205885"/>
          </a:xfr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3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192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60442"/>
            <a:ext cx="10515600" cy="548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Хирургические лазеры и дополнительное оборудование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0"/>
            <a:ext cx="7602415" cy="1325563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01662" cy="1325563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i="1" dirty="0" smtClean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rPr>
              <a:t>ХИРУРГИЯ</a:t>
            </a:r>
            <a:endParaRPr lang="en-US" sz="4400" i="1" dirty="0">
              <a:solidFill>
                <a:schemeClr val="accent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96000" y="2377564"/>
            <a:ext cx="0" cy="3618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24355" y="2377564"/>
            <a:ext cx="5195461" cy="3585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 smtClean="0"/>
              <a:t>Лазер ЛАХТА-МИЛОН для хирургии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Лазер ЛАХТА-МИЛОН для </a:t>
            </a:r>
            <a:r>
              <a:rPr lang="ru-RU" sz="2400" dirty="0" err="1" smtClean="0"/>
              <a:t>флебологии</a:t>
            </a:r>
            <a:endParaRPr lang="ru-RU" sz="2400" dirty="0" smtClean="0"/>
          </a:p>
          <a:p>
            <a:pPr>
              <a:spcBef>
                <a:spcPts val="600"/>
              </a:spcBef>
            </a:pPr>
            <a:r>
              <a:rPr lang="ru-RU" sz="2400" dirty="0" smtClean="0"/>
              <a:t>Лазер ЛАХТА-МИЛОН для ФДТ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СО2 лазер Л</a:t>
            </a:r>
            <a:r>
              <a:rPr lang="en-US" sz="2400" dirty="0" smtClean="0"/>
              <a:t>’</a:t>
            </a:r>
            <a:r>
              <a:rPr lang="ru-RU" sz="2400" dirty="0" smtClean="0"/>
              <a:t>Мед-1 (Россия)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СО2 лазер </a:t>
            </a:r>
            <a:r>
              <a:rPr lang="ru-RU" sz="2400" dirty="0" err="1" smtClean="0"/>
              <a:t>Космо</a:t>
            </a:r>
            <a:r>
              <a:rPr lang="ru-RU" sz="2400" dirty="0" smtClean="0"/>
              <a:t> Пульс 25 (Ю. Корея)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ru-RU" sz="2400" dirty="0" smtClean="0"/>
              <a:t>Фракционный лазер </a:t>
            </a:r>
            <a:r>
              <a:rPr lang="ru-RU" sz="2400" dirty="0" err="1" smtClean="0"/>
              <a:t>Космопульс</a:t>
            </a:r>
            <a:r>
              <a:rPr lang="ru-RU" sz="2400" dirty="0" smtClean="0"/>
              <a:t> 2</a:t>
            </a:r>
          </a:p>
          <a:p>
            <a:pPr>
              <a:spcBef>
                <a:spcPts val="600"/>
              </a:spcBef>
            </a:pPr>
            <a:r>
              <a:rPr lang="ru-RU" sz="2400" dirty="0" err="1" smtClean="0"/>
              <a:t>Гольмиевый</a:t>
            </a:r>
            <a:r>
              <a:rPr lang="ru-RU" sz="2400" dirty="0" smtClean="0"/>
              <a:t> лазер </a:t>
            </a:r>
            <a:r>
              <a:rPr lang="en-US" sz="2400" dirty="0" smtClean="0"/>
              <a:t>Triple</a:t>
            </a:r>
          </a:p>
          <a:p>
            <a:pPr>
              <a:spcBef>
                <a:spcPts val="600"/>
              </a:spcBef>
            </a:pPr>
            <a:r>
              <a:rPr lang="ru-RU" sz="2400" dirty="0" err="1" smtClean="0"/>
              <a:t>Гольмиевый</a:t>
            </a:r>
            <a:r>
              <a:rPr lang="ru-RU" sz="2400" dirty="0" smtClean="0"/>
              <a:t> лазер </a:t>
            </a:r>
            <a:r>
              <a:rPr lang="en-US" sz="2400" dirty="0" smtClean="0"/>
              <a:t>Auriga XL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60455" y="2377564"/>
            <a:ext cx="3844129" cy="3062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 err="1" smtClean="0"/>
              <a:t>Морцеллятор</a:t>
            </a:r>
            <a:r>
              <a:rPr lang="ru-RU" sz="2400" dirty="0" smtClean="0"/>
              <a:t> </a:t>
            </a:r>
            <a:r>
              <a:rPr lang="en-US" sz="2400" dirty="0" smtClean="0"/>
              <a:t>Piranha</a:t>
            </a:r>
            <a:endParaRPr lang="ru-RU" sz="2400" dirty="0" smtClean="0"/>
          </a:p>
          <a:p>
            <a:pPr>
              <a:spcBef>
                <a:spcPts val="600"/>
              </a:spcBef>
            </a:pPr>
            <a:r>
              <a:rPr lang="ru-RU" sz="2400" dirty="0" smtClean="0"/>
              <a:t>Эвакуаторы дыма</a:t>
            </a:r>
          </a:p>
          <a:p>
            <a:pPr>
              <a:spcBef>
                <a:spcPts val="600"/>
              </a:spcBef>
            </a:pPr>
            <a:r>
              <a:rPr lang="ru-RU" sz="2400" dirty="0" err="1" smtClean="0"/>
              <a:t>Кольпоскоп</a:t>
            </a:r>
            <a:r>
              <a:rPr lang="ru-RU" sz="2400" dirty="0" smtClean="0"/>
              <a:t> МК-200 </a:t>
            </a:r>
          </a:p>
          <a:p>
            <a:pPr>
              <a:spcBef>
                <a:spcPts val="600"/>
              </a:spcBef>
            </a:pPr>
            <a:r>
              <a:rPr lang="ru-RU" sz="2400" dirty="0" err="1" smtClean="0"/>
              <a:t>Кольпоскоп</a:t>
            </a:r>
            <a:r>
              <a:rPr lang="ru-RU" sz="2400" dirty="0" smtClean="0"/>
              <a:t> МК-300</a:t>
            </a:r>
          </a:p>
          <a:p>
            <a:pPr>
              <a:spcBef>
                <a:spcPts val="600"/>
              </a:spcBef>
            </a:pPr>
            <a:r>
              <a:rPr lang="ru-RU" sz="2400" dirty="0" err="1" smtClean="0"/>
              <a:t>Гистероскоп</a:t>
            </a:r>
            <a:r>
              <a:rPr lang="ru-RU" sz="2400" dirty="0"/>
              <a:t> </a:t>
            </a:r>
            <a:r>
              <a:rPr lang="ru-RU" sz="2400" dirty="0" err="1" smtClean="0"/>
              <a:t>Альфаскоп</a:t>
            </a:r>
            <a:endParaRPr lang="ru-RU" sz="2400" dirty="0" smtClean="0"/>
          </a:p>
          <a:p>
            <a:pPr>
              <a:spcBef>
                <a:spcPts val="600"/>
              </a:spcBef>
            </a:pPr>
            <a:r>
              <a:rPr lang="ru-RU" sz="2400" dirty="0" smtClean="0"/>
              <a:t>Кресла гинекологические и </a:t>
            </a:r>
          </a:p>
          <a:p>
            <a:r>
              <a:rPr lang="ru-RU" sz="2400" dirty="0" smtClean="0"/>
              <a:t>урологические Клер</a:t>
            </a:r>
            <a:endParaRPr lang="en-US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12</a:t>
            </a:fld>
            <a:endParaRPr lang="en-US" dirty="0"/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3399" y="484246"/>
            <a:ext cx="5999967" cy="5757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3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02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39" b="7239"/>
          <a:stretch>
            <a:fillRect/>
          </a:stretch>
        </p:blipFill>
        <p:spPr>
          <a:xfrm>
            <a:off x="6067425" y="1765300"/>
            <a:ext cx="5692775" cy="3856038"/>
          </a:xfrm>
          <a:ln>
            <a:solidFill>
              <a:srgbClr val="E26714"/>
            </a:solidFill>
          </a:ln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334108" y="1646448"/>
            <a:ext cx="5503984" cy="447495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1800" dirty="0" smtClean="0">
                <a:cs typeface="Calibri Light" panose="020F0302020204030204" pitchFamily="34" charset="0"/>
              </a:rPr>
              <a:t>Лазеры ЛАХТА-МИЛОН используются для операций в областях: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cs typeface="Calibri Light" panose="020F0302020204030204" pitchFamily="34" charset="0"/>
              </a:rPr>
              <a:t>дерматология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cs typeface="Calibri Light" panose="020F0302020204030204" pitchFamily="34" charset="0"/>
              </a:rPr>
              <a:t>гинекология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cs typeface="Calibri Light" panose="020F0302020204030204" pitchFamily="34" charset="0"/>
              </a:rPr>
              <a:t>ЛОР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cs typeface="Calibri Light" panose="020F0302020204030204" pitchFamily="34" charset="0"/>
              </a:rPr>
              <a:t>общая хирургия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cs typeface="Calibri Light" panose="020F0302020204030204" pitchFamily="34" charset="0"/>
              </a:rPr>
              <a:t>стоматология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cs typeface="Calibri Light" panose="020F0302020204030204" pitchFamily="34" charset="0"/>
              </a:rPr>
              <a:t>урология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cs typeface="Calibri Light" panose="020F0302020204030204" pitchFamily="34" charset="0"/>
              </a:rPr>
              <a:t>проктология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cs typeface="Calibri Light" panose="020F0302020204030204" pitchFamily="34" charset="0"/>
              </a:rPr>
              <a:t>ортопедия</a:t>
            </a:r>
            <a:r>
              <a:rPr lang="en-US" sz="1800" dirty="0" smtClean="0">
                <a:cs typeface="Calibri Light" panose="020F0302020204030204" pitchFamily="34" charset="0"/>
              </a:rPr>
              <a:t>/</a:t>
            </a:r>
            <a:r>
              <a:rPr lang="ru-RU" sz="1800" dirty="0" smtClean="0">
                <a:cs typeface="Calibri Light" panose="020F0302020204030204" pitchFamily="34" charset="0"/>
              </a:rPr>
              <a:t>травматология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cs typeface="Calibri Light" panose="020F0302020204030204" pitchFamily="34" charset="0"/>
              </a:rPr>
              <a:t>неврология</a:t>
            </a:r>
          </a:p>
          <a:p>
            <a:pPr>
              <a:spcAft>
                <a:spcPts val="600"/>
              </a:spcAft>
            </a:pPr>
            <a:r>
              <a:rPr lang="ru-RU" sz="1800" dirty="0" smtClean="0">
                <a:cs typeface="Calibri Light" panose="020F0302020204030204" pitchFamily="34" charset="0"/>
              </a:rPr>
              <a:t>Лазерное излучение обеспечивает:</a:t>
            </a:r>
            <a:endParaRPr lang="en-US" sz="1800" dirty="0" smtClean="0">
              <a:cs typeface="Calibri Light" panose="020F03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cs typeface="Calibri Light" panose="020F0302020204030204" pitchFamily="34" charset="0"/>
              </a:rPr>
              <a:t>хорошую коагуляцию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cs typeface="Calibri Light" panose="020F0302020204030204" pitchFamily="34" charset="0"/>
              </a:rPr>
              <a:t>точный рез тканей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cs typeface="Calibri Light" panose="020F0302020204030204" pitchFamily="34" charset="0"/>
              </a:rPr>
              <a:t>вапоризацию </a:t>
            </a:r>
            <a:r>
              <a:rPr lang="ru-RU" sz="1800" dirty="0" err="1" smtClean="0">
                <a:cs typeface="Calibri Light" panose="020F0302020204030204" pitchFamily="34" charset="0"/>
              </a:rPr>
              <a:t>биотканей</a:t>
            </a:r>
            <a:endParaRPr lang="ru-RU" sz="1800" dirty="0" smtClean="0">
              <a:cs typeface="Calibri Light" panose="020F03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cs typeface="Calibri Light" panose="020F0302020204030204" pitchFamily="34" charset="0"/>
              </a:rPr>
              <a:t>минимальное повреждение окружающих тканей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cs typeface="Calibri Light" panose="020F0302020204030204" pitchFamily="34" charset="0"/>
              </a:rPr>
              <a:t>отличный стерилизующий эффект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1"/>
            <a:ext cx="7602415" cy="457199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4501662" cy="457199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i="1" dirty="0" smtClean="0">
                <a:latin typeface="+mj-lt"/>
                <a:cs typeface="Calibri Light" panose="020F0302020204030204" pitchFamily="34" charset="0"/>
              </a:rPr>
              <a:t>ЛАХТА-МИЛОН</a:t>
            </a:r>
            <a:endParaRPr lang="en-US" sz="3600" i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4108" y="673101"/>
            <a:ext cx="11465169" cy="9733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Лазерные скальпели ЛАХТА-МИЛОН 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для хирургии производятся  с длиной волны от 810 до 1064 нм и мощностью от 6 до 40 Вт. Параметры излучателей подбираются в зависимости от области применения лазера.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13</a:t>
            </a:fld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9003" y="85227"/>
            <a:ext cx="3497408" cy="3356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4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681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334108" y="1765301"/>
            <a:ext cx="5377375" cy="428380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1800" dirty="0" smtClean="0"/>
              <a:t>Во всем мире наиболее </a:t>
            </a:r>
            <a:r>
              <a:rPr lang="ru-RU" sz="1800" dirty="0"/>
              <a:t>эффективным для </a:t>
            </a:r>
            <a:r>
              <a:rPr lang="ru-RU" sz="1800" dirty="0" smtClean="0"/>
              <a:t>ЭВЛК признано </a:t>
            </a:r>
            <a:r>
              <a:rPr lang="ru-RU" sz="1800" dirty="0"/>
              <a:t>лазерное излучение среднего ИК-диапазона </a:t>
            </a:r>
            <a:r>
              <a:rPr lang="ru-RU" sz="1800" b="1" dirty="0"/>
              <a:t>1,47 мкм («водный» W-лазер</a:t>
            </a:r>
            <a:r>
              <a:rPr lang="ru-RU" sz="1800" b="1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ru-RU" sz="1800" b="1" dirty="0"/>
              <a:t>Преимущества лазерного аппарата ЛАХТА-МИЛОН с длиной волны 1,47 мкм для лечения </a:t>
            </a:r>
            <a:r>
              <a:rPr lang="ru-RU" sz="1800" b="1" dirty="0" err="1"/>
              <a:t>варикоза</a:t>
            </a:r>
            <a:r>
              <a:rPr lang="ru-RU" sz="1800" b="1" dirty="0"/>
              <a:t>:</a:t>
            </a:r>
            <a:endParaRPr lang="ru-RU" sz="1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операция проводится амбулаторно и без наркоза, </a:t>
            </a:r>
            <a:r>
              <a:rPr lang="ru-RU" sz="1800" dirty="0"/>
              <a:t>под местной анестезией.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отсутствие </a:t>
            </a:r>
            <a:r>
              <a:rPr lang="ru-RU" sz="1800" dirty="0"/>
              <a:t>разрезов, швов и шрамов. Процедура проводится под ультразвуковым контролем через прокол в коже тонкой иглой-катетером.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безболезненность</a:t>
            </a:r>
            <a:r>
              <a:rPr lang="ru-RU" sz="1800" dirty="0"/>
              <a:t>. Во время процедуры пациент почувствует только несколько уколов.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отсутствие </a:t>
            </a:r>
            <a:r>
              <a:rPr lang="ru-RU" sz="1800" dirty="0"/>
              <a:t>осложнений. Лазерное излучение обладает кровоостанавливающим и стерилизующим действием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1"/>
            <a:ext cx="7602415" cy="457199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4501662" cy="457199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i="1" dirty="0" smtClean="0">
                <a:latin typeface="+mj-lt"/>
                <a:cs typeface="Calibri Light" panose="020F0302020204030204" pitchFamily="34" charset="0"/>
              </a:rPr>
              <a:t>ЛАХТА-МИЛОН</a:t>
            </a:r>
            <a:endParaRPr lang="en-US" sz="3600" i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4108" y="673101"/>
            <a:ext cx="11465169" cy="9733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Во </a:t>
            </a:r>
            <a:r>
              <a:rPr lang="ru-RU" sz="24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флебологии</a:t>
            </a:r>
            <a: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лазер ЛАХТА-МИЛОН используется для проведения </a:t>
            </a:r>
            <a:r>
              <a:rPr lang="ru-RU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эндовазальной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лазерной коагуляции (ЭВЛК). Сегодня это самый современный и эффективный метод лечения </a:t>
            </a:r>
            <a:r>
              <a:rPr lang="ru-RU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варикоза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14</a:t>
            </a:fld>
            <a:endParaRPr lang="en-US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2160" y="2201224"/>
            <a:ext cx="5947117" cy="3568270"/>
          </a:xfrm>
          <a:ln>
            <a:solidFill>
              <a:srgbClr val="E26714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016261" y="1765301"/>
            <a:ext cx="399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проведения процедуры ЭВЛК</a:t>
            </a:r>
            <a:endParaRPr lang="en-US" dirty="0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9003" y="85227"/>
            <a:ext cx="3497408" cy="3356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4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88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334107" y="1765300"/>
            <a:ext cx="6581997" cy="43561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Методика ФДТ основана на </a:t>
            </a:r>
            <a:r>
              <a:rPr lang="ru-RU" sz="2000" dirty="0" smtClean="0"/>
              <a:t>применении фотосенсибилизаторов (светочувствительных </a:t>
            </a:r>
            <a:r>
              <a:rPr lang="ru-RU" sz="2000" dirty="0"/>
              <a:t>веществ) с последующей активацией фотохимической реакции при помощи лазерного излучения. 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Применение лазерных аппаратов ЛАХТА-МИЛОН </a:t>
            </a:r>
            <a:r>
              <a:rPr lang="ru-RU" sz="2000" dirty="0"/>
              <a:t>для фотодинамической терапии </a:t>
            </a:r>
            <a:r>
              <a:rPr lang="ru-RU" sz="2000" dirty="0" smtClean="0"/>
              <a:t>позволяет </a:t>
            </a:r>
            <a:r>
              <a:rPr lang="ru-RU" sz="2000" dirty="0"/>
              <a:t>проводить амбулаторное лечение, сократить реабилитационный период, сроки лечения пациента и обеспечить быстрое восстановление </a:t>
            </a:r>
            <a:r>
              <a:rPr lang="ru-RU" sz="2000" dirty="0" smtClean="0"/>
              <a:t>работоспособности.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Лазерные аппараты </a:t>
            </a:r>
            <a:r>
              <a:rPr lang="ru-RU" sz="2000" dirty="0"/>
              <a:t>для фотодинамической </a:t>
            </a:r>
            <a:r>
              <a:rPr lang="ru-RU" sz="2000" dirty="0" smtClean="0"/>
              <a:t>терапии</a:t>
            </a:r>
            <a:r>
              <a:rPr lang="en-US" sz="2000" dirty="0" smtClean="0"/>
              <a:t> </a:t>
            </a:r>
            <a:r>
              <a:rPr lang="ru-RU" sz="2000" dirty="0" smtClean="0"/>
              <a:t>ЛАХТА-МИЛОН выпускаются </a:t>
            </a:r>
            <a:r>
              <a:rPr lang="ru-RU" sz="2000" dirty="0"/>
              <a:t> с длинами  волн от 635 до 675 нм. Это  позволяет использовать </a:t>
            </a:r>
            <a:r>
              <a:rPr lang="ru-RU" sz="2000" dirty="0" smtClean="0"/>
              <a:t>их </a:t>
            </a:r>
            <a:r>
              <a:rPr lang="ru-RU" sz="2000" dirty="0"/>
              <a:t>с широким рядом  фотосенсибилизаторов, </a:t>
            </a:r>
            <a:r>
              <a:rPr lang="ru-RU" sz="2000" dirty="0" smtClean="0"/>
              <a:t>выпускаемых для ФДТ.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1"/>
            <a:ext cx="7602415" cy="457199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4501662" cy="457199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i="1" dirty="0" smtClean="0">
                <a:latin typeface="+mj-lt"/>
                <a:cs typeface="Calibri Light" panose="020F0302020204030204" pitchFamily="34" charset="0"/>
              </a:rPr>
              <a:t>ЛАХТА-МИЛОН</a:t>
            </a:r>
            <a:endParaRPr lang="en-US" sz="3600" i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4108" y="673101"/>
            <a:ext cx="11465169" cy="973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Фотодинамическая терапия (ФДТ)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метод лечения 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онкологических и инфекционных заболеваний при помощи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лазерного 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излучения и фотосенсибилизаторов.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1476883"/>
            <a:ext cx="4237382" cy="4275185"/>
          </a:xfrm>
          <a:ln>
            <a:solidFill>
              <a:srgbClr val="E26714"/>
            </a:solidFill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15</a:t>
            </a:fld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9003" y="85227"/>
            <a:ext cx="3497408" cy="3356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4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055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334108" y="1862348"/>
            <a:ext cx="7438292" cy="437790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Луч лазера Л</a:t>
            </a:r>
            <a:r>
              <a:rPr lang="en-US" sz="2000" dirty="0" smtClean="0"/>
              <a:t>’</a:t>
            </a:r>
            <a:r>
              <a:rPr lang="ru-RU" sz="2000" dirty="0" smtClean="0"/>
              <a:t>Мед-1 действует бесконтактно и обеспечивает широкий спектр воздействий на </a:t>
            </a:r>
            <a:r>
              <a:rPr lang="ru-RU" sz="2000" dirty="0" err="1" smtClean="0"/>
              <a:t>биоткани</a:t>
            </a:r>
            <a:r>
              <a:rPr lang="ru-RU" sz="2000" dirty="0" smtClean="0"/>
              <a:t>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рассечение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выпаривание мягких </a:t>
            </a:r>
            <a:r>
              <a:rPr lang="ru-RU" sz="2000" dirty="0" err="1" smtClean="0"/>
              <a:t>биотканей</a:t>
            </a:r>
            <a:endParaRPr lang="ru-RU" sz="2000" dirty="0" smtClean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послойная и фракционная абляция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коагуляция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хирургическая обработка и санация ран</a:t>
            </a:r>
            <a:endParaRPr lang="ru-RU" sz="2000" dirty="0"/>
          </a:p>
          <a:p>
            <a:pPr>
              <a:spcBef>
                <a:spcPts val="1200"/>
              </a:spcBef>
            </a:pPr>
            <a:r>
              <a:rPr lang="ru-RU" sz="2000" dirty="0"/>
              <a:t>Ш</a:t>
            </a:r>
            <a:r>
              <a:rPr lang="ru-RU" sz="2000" dirty="0" smtClean="0"/>
              <a:t>ирокий перечень дополнительного оборудования позволяет проводить операции в различных областях медицины, </a:t>
            </a:r>
            <a:r>
              <a:rPr lang="ru-RU" sz="2000" dirty="0"/>
              <a:t>т</a:t>
            </a:r>
            <a:r>
              <a:rPr lang="ru-RU" sz="2000" dirty="0" smtClean="0"/>
              <a:t>аких </a:t>
            </a:r>
            <a:r>
              <a:rPr lang="ru-RU" sz="2000" dirty="0"/>
              <a:t>как гинекология, хирургия, ожоговая хирургия, нейрохирургия, косметология, дерматология, оториноларингология, стоматология, онкология, </a:t>
            </a:r>
            <a:r>
              <a:rPr lang="ru-RU" sz="2000" dirty="0" smtClean="0"/>
              <a:t>офтальмология.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1"/>
            <a:ext cx="7602415" cy="457199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4501662" cy="457199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i="1" dirty="0" smtClean="0">
                <a:latin typeface="+mj-lt"/>
                <a:cs typeface="Calibri Light" panose="020F0302020204030204" pitchFamily="34" charset="0"/>
              </a:rPr>
              <a:t>СО2 лазер Л</a:t>
            </a:r>
            <a:r>
              <a:rPr lang="en-US" sz="3600" i="1" dirty="0" smtClean="0">
                <a:latin typeface="+mj-lt"/>
                <a:cs typeface="Calibri Light" panose="020F0302020204030204" pitchFamily="34" charset="0"/>
              </a:rPr>
              <a:t>’</a:t>
            </a:r>
            <a:r>
              <a:rPr lang="ru-RU" sz="3600" i="1" dirty="0" smtClean="0">
                <a:latin typeface="+mj-lt"/>
                <a:cs typeface="Calibri Light" panose="020F0302020204030204" pitchFamily="34" charset="0"/>
              </a:rPr>
              <a:t>Мед-1</a:t>
            </a:r>
            <a:endParaRPr lang="en-US" sz="3600" i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4108" y="673101"/>
            <a:ext cx="11465169" cy="945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Хирургический аппарат Л</a:t>
            </a: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’</a:t>
            </a:r>
            <a: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Мед-1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единственный российский СО2 лазер нового поколения. Л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’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Мед-1 – это современный, многофункциональный и высокоэффективный лазер для проведения операций в различных областях медицины.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Рисунок 3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9938" y="1764846"/>
            <a:ext cx="3305907" cy="3868370"/>
          </a:xfrm>
          <a:ln>
            <a:solidFill>
              <a:srgbClr val="E26714"/>
            </a:solidFill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16</a:t>
            </a:fld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9003" y="85227"/>
            <a:ext cx="3497408" cy="3356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4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039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334108" y="1862348"/>
            <a:ext cx="8387861" cy="437790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Лазерный луч аппарата позволяет избирательно воздействовать на биологические ткани и дозировать степень этого воздействия от коагуляции </a:t>
            </a:r>
            <a:r>
              <a:rPr lang="ru-RU" sz="2000" dirty="0" smtClean="0"/>
              <a:t>до </a:t>
            </a:r>
            <a:r>
              <a:rPr lang="ru-RU" sz="2000" dirty="0"/>
              <a:t>испарения и разреза.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/>
              <a:t>Безупречную точность </a:t>
            </a:r>
            <a:r>
              <a:rPr lang="ru-RU" sz="2000" b="1" dirty="0"/>
              <a:t>лазерного аппарата </a:t>
            </a:r>
            <a:r>
              <a:rPr lang="ru-RU" sz="2000" b="1" dirty="0" err="1"/>
              <a:t>Космо</a:t>
            </a:r>
            <a:r>
              <a:rPr lang="ru-RU" sz="2000" b="1" dirty="0"/>
              <a:t> Пульс 25</a:t>
            </a:r>
            <a:r>
              <a:rPr lang="ru-RU" sz="2000" dirty="0"/>
              <a:t> обеспечивают малый диаметр луча и возможность четко контролировать глубину воздействия. Благодаря этим характеристикам операции выполняются с точностью до микрона; риск образования шрамов, рубцов - минимальный.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Лазер </a:t>
            </a:r>
            <a:r>
              <a:rPr lang="ru-RU" sz="2000" dirty="0"/>
              <a:t>надежный, компактный, бесшумный, простой в </a:t>
            </a:r>
            <a:r>
              <a:rPr lang="ru-RU" sz="2000" dirty="0" smtClean="0"/>
              <a:t>эксплуатации.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Области применения лазера </a:t>
            </a:r>
            <a:r>
              <a:rPr lang="ru-RU" sz="2000" dirty="0" err="1" smtClean="0"/>
              <a:t>Космо</a:t>
            </a:r>
            <a:r>
              <a:rPr lang="ru-RU" sz="2000" dirty="0" smtClean="0"/>
              <a:t> Пульс 25: хирургия, урология, гинекология, оториноларингология, онкология, офтальмология, дерматология.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1"/>
            <a:ext cx="7602415" cy="457199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4501662" cy="457199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i="1" dirty="0" smtClean="0">
                <a:latin typeface="+mj-lt"/>
                <a:cs typeface="Calibri Light" panose="020F0302020204030204" pitchFamily="34" charset="0"/>
              </a:rPr>
              <a:t>КОСМО ПУЛЬС 25</a:t>
            </a:r>
            <a:endParaRPr lang="en-US" sz="3600" i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4108" y="673101"/>
            <a:ext cx="11465169" cy="945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Лазерный аппарат </a:t>
            </a:r>
            <a:r>
              <a:rPr lang="ru-RU" sz="2400" b="1" dirty="0" err="1"/>
              <a:t>Космо</a:t>
            </a:r>
            <a:r>
              <a:rPr lang="ru-RU" sz="2400" b="1" dirty="0"/>
              <a:t> Пульс </a:t>
            </a:r>
            <a:r>
              <a:rPr lang="ru-RU" sz="2400" b="1" dirty="0" smtClean="0"/>
              <a:t>25 (</a:t>
            </a:r>
            <a:r>
              <a:rPr lang="en-US" sz="2400" b="1" dirty="0" smtClean="0"/>
              <a:t>Cosmo Pulse 25, </a:t>
            </a:r>
            <a:r>
              <a:rPr lang="ru-RU" sz="2400" b="1" dirty="0" smtClean="0"/>
              <a:t>Южная Корея) </a:t>
            </a:r>
            <a:r>
              <a:rPr lang="ru-RU" sz="2400" dirty="0"/>
              <a:t>­­– универсальный мобильный напольный </a:t>
            </a:r>
            <a:r>
              <a:rPr lang="ru-RU" sz="2400" dirty="0" smtClean="0"/>
              <a:t>аппарат </a:t>
            </a:r>
            <a:r>
              <a:rPr lang="ru-RU" sz="2400" dirty="0"/>
              <a:t>с </a:t>
            </a:r>
            <a:r>
              <a:rPr lang="ru-RU" sz="2400" dirty="0" smtClean="0"/>
              <a:t>широким </a:t>
            </a:r>
            <a:r>
              <a:rPr lang="ru-RU" sz="2400" dirty="0"/>
              <a:t>набором функций на основе </a:t>
            </a:r>
            <a:r>
              <a:rPr lang="ru-RU" sz="2400" dirty="0" smtClean="0"/>
              <a:t>СО2 лазера.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Рисунок 3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6167" y="1939524"/>
            <a:ext cx="2036618" cy="3868370"/>
          </a:xfrm>
          <a:ln>
            <a:solidFill>
              <a:srgbClr val="E26714"/>
            </a:solidFill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0" y="6483539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17</a:t>
            </a:fld>
            <a:endParaRPr lang="en-US" dirty="0"/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9003" y="85227"/>
            <a:ext cx="3497408" cy="3356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4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916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350814" y="1619060"/>
            <a:ext cx="2258923" cy="4251860"/>
          </a:xfrm>
          <a:prstGeom prst="rect">
            <a:avLst/>
          </a:prstGeom>
          <a:solidFill>
            <a:schemeClr val="bg1"/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65992" y="1730350"/>
            <a:ext cx="8247183" cy="400857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/>
              <a:t>Преимущества лазера </a:t>
            </a:r>
            <a:r>
              <a:rPr lang="ru-RU" sz="2000" b="1" dirty="0" err="1" smtClean="0"/>
              <a:t>Космопульс</a:t>
            </a:r>
            <a:r>
              <a:rPr lang="ru-RU" sz="2000" b="1" dirty="0" smtClean="0"/>
              <a:t> </a:t>
            </a:r>
            <a:r>
              <a:rPr lang="en-US" sz="2000" b="1" dirty="0" smtClean="0"/>
              <a:t>II</a:t>
            </a:r>
            <a:r>
              <a:rPr lang="ru-RU" sz="2000" b="1" dirty="0" smtClean="0"/>
              <a:t>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генератор </a:t>
            </a:r>
            <a:r>
              <a:rPr lang="ru-RU" sz="2000" dirty="0"/>
              <a:t>излучения RF-модуль - СО лазер с радиочастотным возбуждением активной среды.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высококачественное </a:t>
            </a:r>
            <a:r>
              <a:rPr lang="ru-RU" sz="2000" dirty="0"/>
              <a:t>лазерное излучение чрезвычайно стабильно.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благодаря </a:t>
            </a:r>
            <a:r>
              <a:rPr lang="ru-RU" sz="2000" dirty="0"/>
              <a:t>меньшему размеру лазерного луча возможно более точное воздействие.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длительный </a:t>
            </a:r>
            <a:r>
              <a:rPr lang="ru-RU" sz="2000" dirty="0"/>
              <a:t>срок службы, не требует замены по выработке.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отсутствие расходных материалов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000" b="1" dirty="0" smtClean="0"/>
              <a:t>Области применения фракционного СО2 лазера:</a:t>
            </a:r>
            <a:r>
              <a:rPr lang="ru-RU" sz="2000" dirty="0" smtClean="0"/>
              <a:t> </a:t>
            </a:r>
            <a:r>
              <a:rPr lang="ru-RU" sz="2000" dirty="0"/>
              <a:t>омоложение кожи, лазерная шлифовка, фракционная шлифовка, удаление морщин и </a:t>
            </a:r>
            <a:r>
              <a:rPr lang="ru-RU" sz="2000" dirty="0" err="1"/>
              <a:t>лифтинг</a:t>
            </a:r>
            <a:r>
              <a:rPr lang="ru-RU" sz="2000" dirty="0"/>
              <a:t> кожи, удаление пигментных пятен, </a:t>
            </a:r>
            <a:r>
              <a:rPr lang="ru-RU" sz="2000" dirty="0" err="1"/>
              <a:t>ремоделирование</a:t>
            </a:r>
            <a:r>
              <a:rPr lang="ru-RU" sz="2000" dirty="0"/>
              <a:t> кожи в зоне </a:t>
            </a:r>
            <a:r>
              <a:rPr lang="ru-RU" sz="2000" dirty="0" smtClean="0"/>
              <a:t>растяжек </a:t>
            </a:r>
            <a:r>
              <a:rPr lang="ru-RU" sz="2000" dirty="0"/>
              <a:t>(</a:t>
            </a:r>
            <a:r>
              <a:rPr lang="ru-RU" sz="2000" dirty="0" err="1"/>
              <a:t>стрий</a:t>
            </a:r>
            <a:r>
              <a:rPr lang="ru-RU" sz="2000" dirty="0"/>
              <a:t>), устранение шрамов и рубцов, лечение </a:t>
            </a:r>
            <a:r>
              <a:rPr lang="ru-RU" sz="2000" dirty="0" err="1"/>
              <a:t>постакне</a:t>
            </a:r>
            <a:r>
              <a:rPr lang="ru-RU" sz="2000" dirty="0"/>
              <a:t>, удаление новообразований кожи.</a:t>
            </a:r>
            <a:endParaRPr lang="ru-RU" sz="20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1"/>
            <a:ext cx="7602415" cy="457199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4501662" cy="457199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i="1" dirty="0" smtClean="0">
                <a:latin typeface="+mj-lt"/>
                <a:cs typeface="Calibri Light" panose="020F0302020204030204" pitchFamily="34" charset="0"/>
              </a:rPr>
              <a:t>КОСМОПУЛЬС </a:t>
            </a:r>
            <a:r>
              <a:rPr lang="en-US" sz="3600" i="1" dirty="0" smtClean="0">
                <a:latin typeface="+mj-lt"/>
                <a:cs typeface="Calibri Light" panose="020F0302020204030204" pitchFamily="34" charset="0"/>
              </a:rPr>
              <a:t>II</a:t>
            </a:r>
            <a:endParaRPr lang="en-US" sz="3600" i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4108" y="673101"/>
            <a:ext cx="11465169" cy="945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Фракционный СО2 лазерный </a:t>
            </a:r>
            <a:r>
              <a:rPr lang="ru-RU" sz="2400" b="1" dirty="0"/>
              <a:t>аппарат </a:t>
            </a:r>
            <a:r>
              <a:rPr lang="ru-RU" sz="2400" b="1" dirty="0" err="1" smtClean="0"/>
              <a:t>Космо</a:t>
            </a:r>
            <a:r>
              <a:rPr lang="ru-RU" sz="2400" b="1" dirty="0" err="1"/>
              <a:t>п</a:t>
            </a:r>
            <a:r>
              <a:rPr lang="ru-RU" sz="2400" b="1" dirty="0" err="1" smtClean="0"/>
              <a:t>ульс</a:t>
            </a:r>
            <a:r>
              <a:rPr lang="ru-RU" sz="2400" b="1" dirty="0" smtClean="0"/>
              <a:t> </a:t>
            </a:r>
            <a:r>
              <a:rPr lang="en-US" sz="2400" b="1" dirty="0" smtClean="0"/>
              <a:t>II</a:t>
            </a:r>
            <a:r>
              <a:rPr lang="ru-RU" sz="2400" b="1" dirty="0" smtClean="0"/>
              <a:t> (</a:t>
            </a:r>
            <a:r>
              <a:rPr lang="en-US" sz="2400" b="1" dirty="0" err="1" smtClean="0"/>
              <a:t>Cosmopulse</a:t>
            </a:r>
            <a:r>
              <a:rPr lang="en-US" sz="2400" b="1" dirty="0" smtClean="0"/>
              <a:t> II</a:t>
            </a:r>
            <a:r>
              <a:rPr lang="ru-RU" sz="2400" b="1" dirty="0" smtClean="0"/>
              <a:t>, Южная Корея) </a:t>
            </a:r>
            <a:r>
              <a:rPr lang="ru-RU" sz="2400" dirty="0" smtClean="0"/>
              <a:t> используется косметологами для проведения лазерной </a:t>
            </a:r>
            <a:r>
              <a:rPr lang="ru-RU" sz="2400" dirty="0" err="1" smtClean="0"/>
              <a:t>фрационной</a:t>
            </a:r>
            <a:r>
              <a:rPr lang="ru-RU" sz="2400" dirty="0" smtClean="0"/>
              <a:t> шлифовки кожи.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0" y="6483539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18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0233" y="1769491"/>
            <a:ext cx="1660083" cy="3950998"/>
          </a:xfrm>
          <a:prstGeom prst="rect">
            <a:avLst/>
          </a:prstGeom>
          <a:ln>
            <a:noFill/>
          </a:ln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9003" y="85227"/>
            <a:ext cx="3497408" cy="3356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4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110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334108" y="1646170"/>
            <a:ext cx="8387861" cy="4377903"/>
          </a:xfrm>
        </p:spPr>
        <p:txBody>
          <a:bodyPr>
            <a:noAutofit/>
          </a:bodyPr>
          <a:lstStyle/>
          <a:p>
            <a:r>
              <a:rPr lang="ru-RU" sz="2000" b="1" dirty="0"/>
              <a:t>Применение </a:t>
            </a:r>
            <a:r>
              <a:rPr lang="ru-RU" sz="2000" b="1" dirty="0" err="1"/>
              <a:t>гольмиевого</a:t>
            </a:r>
            <a:r>
              <a:rPr lang="ru-RU" sz="2000" b="1" dirty="0"/>
              <a:t> лазерного аппарата </a:t>
            </a:r>
            <a:r>
              <a:rPr lang="ru-RU" sz="2000" b="1" dirty="0" smtClean="0"/>
              <a:t>TRIPLE:</a:t>
            </a:r>
            <a:endParaRPr lang="ru-RU" sz="2000" dirty="0"/>
          </a:p>
          <a:p>
            <a:pPr marL="342900" indent="-342900">
              <a:buFont typeface="Arial" charset="0"/>
              <a:buChar char="•"/>
            </a:pPr>
            <a:r>
              <a:rPr lang="ru-RU" sz="2000" dirty="0" err="1" smtClean="0"/>
              <a:t>трансуретральная</a:t>
            </a:r>
            <a:r>
              <a:rPr lang="ru-RU" sz="2000" dirty="0" smtClean="0"/>
              <a:t> резекция шейки мочевого пузыря при стенозе</a:t>
            </a:r>
          </a:p>
          <a:p>
            <a:pPr marL="342900" indent="-342900">
              <a:spcBef>
                <a:spcPts val="0"/>
              </a:spcBef>
              <a:buFont typeface="Arial" charset="0"/>
              <a:buChar char="•"/>
            </a:pPr>
            <a:r>
              <a:rPr lang="ru-RU" sz="2000" dirty="0" err="1" smtClean="0"/>
              <a:t>трансуретральная</a:t>
            </a:r>
            <a:r>
              <a:rPr lang="ru-RU" sz="2000" dirty="0" smtClean="0"/>
              <a:t> </a:t>
            </a:r>
            <a:r>
              <a:rPr lang="ru-RU" sz="2000" dirty="0" err="1" smtClean="0"/>
              <a:t>фотокоагуляция</a:t>
            </a:r>
            <a:r>
              <a:rPr lang="ru-RU" sz="2000" dirty="0" smtClean="0"/>
              <a:t> и резекция новообразований мочевого пузыря</a:t>
            </a:r>
          </a:p>
          <a:p>
            <a:pPr marL="342900" indent="-342900">
              <a:spcBef>
                <a:spcPts val="0"/>
              </a:spcBef>
              <a:buFont typeface="Arial" charset="0"/>
              <a:buChar char="•"/>
            </a:pPr>
            <a:r>
              <a:rPr lang="ru-RU" sz="2000" dirty="0" err="1" smtClean="0"/>
              <a:t>литотрипсия</a:t>
            </a:r>
            <a:endParaRPr lang="ru-RU" sz="2000" dirty="0"/>
          </a:p>
          <a:p>
            <a:pPr marL="342900" indent="-342900">
              <a:spcBef>
                <a:spcPts val="0"/>
              </a:spcBef>
              <a:buFont typeface="Arial" charset="0"/>
              <a:buChar char="•"/>
            </a:pPr>
            <a:r>
              <a:rPr lang="ru-RU" sz="2000" dirty="0" smtClean="0"/>
              <a:t>иссечение </a:t>
            </a:r>
            <a:r>
              <a:rPr lang="ru-RU" sz="2000" dirty="0"/>
              <a:t>и </a:t>
            </a:r>
            <a:r>
              <a:rPr lang="ru-RU" sz="2000" dirty="0" err="1"/>
              <a:t>фотокоагуляция</a:t>
            </a:r>
            <a:r>
              <a:rPr lang="ru-RU" sz="2000" dirty="0"/>
              <a:t> новообразований </a:t>
            </a:r>
            <a:r>
              <a:rPr lang="ru-RU" sz="2000" dirty="0" smtClean="0"/>
              <a:t>уретры</a:t>
            </a:r>
            <a:endParaRPr lang="ru-RU" sz="2000" dirty="0"/>
          </a:p>
          <a:p>
            <a:pPr marL="342900" indent="-342900">
              <a:spcBef>
                <a:spcPts val="0"/>
              </a:spcBef>
              <a:buFont typeface="Arial" charset="0"/>
              <a:buChar char="•"/>
            </a:pPr>
            <a:r>
              <a:rPr lang="ru-RU" sz="2000" dirty="0" smtClean="0"/>
              <a:t>оптическая </a:t>
            </a:r>
            <a:r>
              <a:rPr lang="ru-RU" sz="2000" dirty="0"/>
              <a:t>внутренняя </a:t>
            </a:r>
            <a:r>
              <a:rPr lang="ru-RU" sz="2000" dirty="0" smtClean="0"/>
              <a:t>уретротомия</a:t>
            </a:r>
            <a:endParaRPr lang="ru-RU" sz="2000" dirty="0"/>
          </a:p>
          <a:p>
            <a:pPr marL="342900" indent="-342900">
              <a:spcBef>
                <a:spcPts val="0"/>
              </a:spcBef>
              <a:buFont typeface="Arial" charset="0"/>
              <a:buChar char="•"/>
            </a:pPr>
            <a:r>
              <a:rPr lang="ru-RU" sz="2000" dirty="0" err="1" smtClean="0"/>
              <a:t>трансуретральная</a:t>
            </a:r>
            <a:r>
              <a:rPr lang="ru-RU" sz="2000" dirty="0" smtClean="0"/>
              <a:t> </a:t>
            </a:r>
            <a:r>
              <a:rPr lang="ru-RU" sz="2000" dirty="0"/>
              <a:t>резекция аденомы предстательной </a:t>
            </a:r>
            <a:r>
              <a:rPr lang="ru-RU" sz="2000" dirty="0" smtClean="0"/>
              <a:t>железы</a:t>
            </a:r>
            <a:endParaRPr lang="ru-RU" sz="2000" dirty="0"/>
          </a:p>
          <a:p>
            <a:pPr marL="342900" indent="-342900">
              <a:spcBef>
                <a:spcPts val="0"/>
              </a:spcBef>
              <a:buFont typeface="Arial" charset="0"/>
              <a:buChar char="•"/>
            </a:pPr>
            <a:r>
              <a:rPr lang="ru-RU" sz="2000" dirty="0" smtClean="0"/>
              <a:t>лазерная </a:t>
            </a:r>
            <a:r>
              <a:rPr lang="ru-RU" sz="2000" dirty="0"/>
              <a:t>абляция </a:t>
            </a:r>
            <a:r>
              <a:rPr lang="ru-RU" sz="2000" dirty="0" smtClean="0"/>
              <a:t>простаты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ru-RU" sz="2000" b="1" dirty="0" smtClean="0"/>
              <a:t>Преимущества </a:t>
            </a:r>
            <a:r>
              <a:rPr lang="ru-RU" sz="2000" b="1" dirty="0" err="1" smtClean="0"/>
              <a:t>гольмиевого</a:t>
            </a:r>
            <a:r>
              <a:rPr lang="ru-RU" sz="2000" b="1" dirty="0" smtClean="0"/>
              <a:t> лазера:</a:t>
            </a:r>
          </a:p>
          <a:p>
            <a:pPr marL="342900" indent="-342900">
              <a:spcBef>
                <a:spcPts val="0"/>
              </a:spcBef>
              <a:buFont typeface="Arial" charset="0"/>
              <a:buChar char="•"/>
            </a:pPr>
            <a:r>
              <a:rPr lang="ru-RU" sz="2000" dirty="0" smtClean="0"/>
              <a:t>эффективное </a:t>
            </a:r>
            <a:r>
              <a:rPr lang="ru-RU" sz="2000" dirty="0"/>
              <a:t>резание и коагуляция </a:t>
            </a:r>
            <a:r>
              <a:rPr lang="ru-RU" sz="2000" dirty="0" err="1"/>
              <a:t>биоткани</a:t>
            </a:r>
            <a:r>
              <a:rPr lang="ru-RU" sz="2000" dirty="0"/>
              <a:t> при отсутствии ожогов и карбонизации </a:t>
            </a:r>
            <a:r>
              <a:rPr lang="ru-RU" sz="2000" dirty="0" smtClean="0"/>
              <a:t>ткани</a:t>
            </a:r>
          </a:p>
          <a:p>
            <a:pPr marL="342900" indent="-342900">
              <a:spcBef>
                <a:spcPts val="0"/>
              </a:spcBef>
              <a:buFont typeface="Arial" charset="0"/>
              <a:buChar char="•"/>
            </a:pPr>
            <a:r>
              <a:rPr lang="ru-RU" sz="2000" dirty="0" smtClean="0"/>
              <a:t>проведение </a:t>
            </a:r>
            <a:r>
              <a:rPr lang="ru-RU" sz="2000" dirty="0"/>
              <a:t>эндоскопических и </a:t>
            </a:r>
            <a:r>
              <a:rPr lang="ru-RU" sz="2000" dirty="0" err="1"/>
              <a:t>лапароскопических</a:t>
            </a:r>
            <a:r>
              <a:rPr lang="ru-RU" sz="2000" dirty="0"/>
              <a:t> </a:t>
            </a:r>
            <a:r>
              <a:rPr lang="ru-RU" sz="2000" dirty="0" smtClean="0"/>
              <a:t>операций</a:t>
            </a:r>
            <a:endParaRPr lang="ru-RU" sz="2000" dirty="0"/>
          </a:p>
          <a:p>
            <a:pPr marL="342900" indent="-342900">
              <a:spcBef>
                <a:spcPts val="0"/>
              </a:spcBef>
              <a:buFont typeface="Arial" charset="0"/>
              <a:buChar char="•"/>
            </a:pPr>
            <a:r>
              <a:rPr lang="ru-RU" sz="2000" dirty="0" smtClean="0"/>
              <a:t>безопасен </a:t>
            </a:r>
            <a:r>
              <a:rPr lang="ru-RU" sz="2000" dirty="0"/>
              <a:t>для глаз</a:t>
            </a:r>
          </a:p>
          <a:p>
            <a:pPr marL="342900" indent="-342900">
              <a:spcBef>
                <a:spcPts val="0"/>
              </a:spcBef>
              <a:buFont typeface="Arial" charset="0"/>
              <a:buChar char="•"/>
            </a:pPr>
            <a:r>
              <a:rPr lang="ru-RU" sz="2000" dirty="0" smtClean="0"/>
              <a:t>низкие </a:t>
            </a:r>
            <a:r>
              <a:rPr lang="ru-RU" sz="2000" dirty="0"/>
              <a:t>эксплуатационные </a:t>
            </a:r>
            <a:r>
              <a:rPr lang="ru-RU" sz="2000" dirty="0" smtClean="0"/>
              <a:t>расходы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1"/>
            <a:ext cx="7602415" cy="457199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4501662" cy="457199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600" i="1" dirty="0" smtClean="0">
                <a:latin typeface="+mj-lt"/>
                <a:cs typeface="Calibri Light" panose="020F0302020204030204" pitchFamily="34" charset="0"/>
              </a:rPr>
              <a:t>TRIPLE</a:t>
            </a:r>
            <a:endParaRPr lang="en-US" sz="3600" i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4108" y="673101"/>
            <a:ext cx="11465169" cy="945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/>
              <a:t>Гольмиевый</a:t>
            </a:r>
            <a:r>
              <a:rPr lang="ru-RU" sz="2400" b="1" dirty="0" smtClean="0"/>
              <a:t> лазер </a:t>
            </a:r>
            <a:r>
              <a:rPr lang="en-US" sz="2400" b="1" dirty="0" smtClean="0"/>
              <a:t>TRIPLE</a:t>
            </a:r>
            <a:r>
              <a:rPr lang="ru-RU" sz="2400" b="1" dirty="0" smtClean="0"/>
              <a:t> </a:t>
            </a:r>
            <a:r>
              <a:rPr lang="ru-RU" sz="2400" dirty="0" smtClean="0"/>
              <a:t>широко применяется в </a:t>
            </a:r>
            <a:r>
              <a:rPr lang="ru-RU" sz="2400" dirty="0"/>
              <a:t>оперативной урологии благодаря уникальным свойствам излучения на длине волны 2100 нм</a:t>
            </a:r>
            <a:r>
              <a:rPr lang="ru-RU" sz="2400" dirty="0" smtClean="0"/>
              <a:t>.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07" b="4607"/>
          <a:stretch>
            <a:fillRect/>
          </a:stretch>
        </p:blipFill>
        <p:spPr>
          <a:xfrm>
            <a:off x="8673489" y="1834961"/>
            <a:ext cx="3125788" cy="3932237"/>
          </a:xfrm>
          <a:ln>
            <a:solidFill>
              <a:srgbClr val="E26714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19</a:t>
            </a:fld>
            <a:endParaRPr lang="en-US" dirty="0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9003" y="85227"/>
            <a:ext cx="3497408" cy="3356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4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88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785" y="191354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Компания </a:t>
            </a:r>
            <a:r>
              <a:rPr lang="ru-RU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Лазермедсервис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создана в 2011 году. Наш коллектив объединяет специалистов по применению лазерных технологий в различных областях медицины, которые готовы предоставить Вам информацию о последних достижениях в сфере лазерной медицинской техники.</a:t>
            </a:r>
          </a:p>
          <a:p>
            <a:pPr marL="0" indent="0" algn="just">
              <a:spcBef>
                <a:spcPts val="2400"/>
              </a:spcBef>
              <a:buNone/>
            </a:pP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ООО </a:t>
            </a:r>
            <a:r>
              <a:rPr lang="ru-RU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Лазермедсервис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– официальный представитель российских производителей лазерной медицинской техники (Группа компаний МИЛОН, Русский инженерный клуб, НИЦ Матрикс, Бином, НПЛЦ Техника и ряда других).</a:t>
            </a:r>
          </a:p>
          <a:p>
            <a:pPr marL="0" indent="0" algn="just">
              <a:spcBef>
                <a:spcPts val="2400"/>
              </a:spcBef>
              <a:buNone/>
            </a:pP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Специалисты компании производят поставку, ввод в эксплуатацию и послепродажное обслуживание медицинских лазеров, в первую очередь аппаратов лазерной терапии и хирургии. </a:t>
            </a:r>
            <a:endParaRPr lang="en-US" sz="2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0"/>
            <a:ext cx="7602415" cy="1325563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01662" cy="1325563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i="1" dirty="0" smtClean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rPr>
              <a:t>О КОМПАНИИ</a:t>
            </a:r>
            <a:endParaRPr lang="en-US" sz="4400" i="1" dirty="0">
              <a:solidFill>
                <a:schemeClr val="accent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3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518461"/>
            <a:ext cx="2743200" cy="365125"/>
          </a:xfrm>
        </p:spPr>
        <p:txBody>
          <a:bodyPr/>
          <a:lstStyle/>
          <a:p>
            <a:pPr algn="l"/>
            <a:r>
              <a:rPr lang="en-US" dirty="0" smtClean="0"/>
              <a:t>     </a:t>
            </a:r>
            <a:fld id="{289610A6-E1DB-442B-B413-289855113374}" type="slidenum">
              <a:rPr lang="en-US" smtClean="0"/>
              <a:pPr algn="l"/>
              <a:t>2</a:t>
            </a:fld>
            <a:endParaRPr lang="en-US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3399" y="484246"/>
            <a:ext cx="5999967" cy="5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8421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191500" y="1978069"/>
            <a:ext cx="3416300" cy="4168731"/>
          </a:xfrm>
          <a:prstGeom prst="rect">
            <a:avLst/>
          </a:prstGeom>
          <a:solidFill>
            <a:schemeClr val="bg1"/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334108" y="1978069"/>
            <a:ext cx="7692292" cy="419764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Лазер </a:t>
            </a:r>
            <a:r>
              <a:rPr lang="ru-RU" sz="2000" dirty="0"/>
              <a:t> </a:t>
            </a:r>
            <a:r>
              <a:rPr lang="ru-RU" sz="2000" b="1" dirty="0"/>
              <a:t>AURIGA XL</a:t>
            </a:r>
            <a:r>
              <a:rPr lang="ru-RU" sz="2000" dirty="0"/>
              <a:t>  может  выполнять дробление камней, выпаривание, коагуляцию и срез твердых и мягких тканей, LITT (</a:t>
            </a:r>
            <a:r>
              <a:rPr lang="ru-RU" sz="2000" dirty="0" err="1"/>
              <a:t>лазериндуцированная</a:t>
            </a:r>
            <a:r>
              <a:rPr lang="ru-RU" sz="2000" dirty="0"/>
              <a:t> </a:t>
            </a:r>
            <a:r>
              <a:rPr lang="ru-RU" sz="2000" dirty="0" err="1"/>
              <a:t>интерституальная</a:t>
            </a:r>
            <a:r>
              <a:rPr lang="ru-RU" sz="2000" dirty="0"/>
              <a:t> термотерапия при гиперплазии простаты</a:t>
            </a:r>
            <a:r>
              <a:rPr lang="ru-RU" sz="2000" dirty="0" smtClean="0"/>
              <a:t>).</a:t>
            </a:r>
            <a:r>
              <a:rPr lang="ru-RU" sz="2000" dirty="0"/>
              <a:t> </a:t>
            </a:r>
            <a:r>
              <a:rPr lang="ru-RU" sz="2000" dirty="0" smtClean="0"/>
              <a:t>В комплекте с </a:t>
            </a:r>
            <a:r>
              <a:rPr lang="ru-RU" sz="2000" dirty="0" err="1" smtClean="0"/>
              <a:t>морцеллятором</a:t>
            </a:r>
            <a:r>
              <a:rPr lang="ru-RU" sz="2000" dirty="0" smtClean="0"/>
              <a:t> используется для лазерной энуклеации простаты.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Технические </a:t>
            </a:r>
            <a:r>
              <a:rPr lang="ru-RU" sz="2000" dirty="0"/>
              <a:t>характеристики лазера </a:t>
            </a:r>
            <a:r>
              <a:rPr lang="ru-RU" sz="2000" b="1" dirty="0"/>
              <a:t>AURIGA XL</a:t>
            </a:r>
            <a:r>
              <a:rPr lang="ru-RU" sz="2000" dirty="0"/>
              <a:t> разработаны таким образом, чтобы воздействие на ткани было оптимальным</a:t>
            </a:r>
            <a:r>
              <a:rPr lang="ru-RU" sz="2000" dirty="0" smtClean="0"/>
              <a:t>, поэтому гарантированный</a:t>
            </a:r>
            <a:r>
              <a:rPr lang="ru-RU" sz="2000" dirty="0"/>
              <a:t> высокий лечебный эффект от проведенной процедуры </a:t>
            </a:r>
            <a:r>
              <a:rPr lang="ru-RU" sz="2000" dirty="0" smtClean="0"/>
              <a:t>сочетается с минимальным риском </a:t>
            </a:r>
            <a:r>
              <a:rPr lang="ru-RU" sz="2000" dirty="0"/>
              <a:t>возникновения </a:t>
            </a:r>
            <a:r>
              <a:rPr lang="ru-RU" sz="2000" dirty="0" smtClean="0"/>
              <a:t>осложнений.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Длина </a:t>
            </a:r>
            <a:r>
              <a:rPr lang="ru-RU" sz="2000" dirty="0"/>
              <a:t>волны (2080 </a:t>
            </a:r>
            <a:r>
              <a:rPr lang="ru-RU" sz="2000" dirty="0" err="1"/>
              <a:t>нм</a:t>
            </a:r>
            <a:r>
              <a:rPr lang="ru-RU" sz="2000" dirty="0"/>
              <a:t>), длина импульса и плотность энергии, глубина проникновения 0,4 - 0,5 мм  позволяют проводить эффективное лечение, не повреждая  окружающие ткани, отсутствует карбонизация и ожог тканей</a:t>
            </a:r>
            <a:r>
              <a:rPr lang="ru-RU" sz="2000" dirty="0" smtClean="0"/>
              <a:t>.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1"/>
            <a:ext cx="7602415" cy="457199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4501662" cy="457199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600" i="1" dirty="0" smtClean="0">
                <a:latin typeface="+mj-lt"/>
                <a:cs typeface="Calibri Light" panose="020F0302020204030204" pitchFamily="34" charset="0"/>
              </a:rPr>
              <a:t>AURIGA</a:t>
            </a:r>
            <a:endParaRPr lang="en-US" sz="3600" i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4108" y="673102"/>
            <a:ext cx="11465169" cy="945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Лазерная </a:t>
            </a:r>
            <a:r>
              <a:rPr lang="ru-RU" sz="2400" dirty="0"/>
              <a:t>система </a:t>
            </a:r>
            <a:r>
              <a:rPr lang="ru-RU" sz="2400" b="1" dirty="0" err="1"/>
              <a:t>Ho:YAG</a:t>
            </a:r>
            <a:r>
              <a:rPr lang="ru-RU" sz="2400" b="1" dirty="0"/>
              <a:t> </a:t>
            </a:r>
            <a:r>
              <a:rPr lang="ru-RU" sz="2400" b="1" dirty="0" smtClean="0"/>
              <a:t> AURIGA ХL  (Германия) </a:t>
            </a:r>
            <a:r>
              <a:rPr lang="ru-RU" sz="2400" dirty="0" smtClean="0"/>
              <a:t>по праву может считаться «золотым стандартом» оборудования в малоинвазивной урологии, предполагая сочетание высокой эффективности, безопасности и экономической целесообразности.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" r="232"/>
          <a:stretch>
            <a:fillRect/>
          </a:stretch>
        </p:blipFill>
        <p:spPr>
          <a:xfrm>
            <a:off x="8060715" y="2268048"/>
            <a:ext cx="3738562" cy="3756025"/>
          </a:xfr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20</a:t>
            </a:fld>
            <a:endParaRPr lang="en-US" dirty="0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9003" y="85227"/>
            <a:ext cx="3497408" cy="3356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4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586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08785" y="1829785"/>
            <a:ext cx="7192107" cy="434593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Преимущества </a:t>
            </a:r>
            <a:r>
              <a:rPr lang="ru-RU" sz="2000" b="1" dirty="0" err="1" smtClean="0"/>
              <a:t>морцеллятора</a:t>
            </a:r>
            <a:r>
              <a:rPr lang="ru-RU" sz="2000" b="1" dirty="0" smtClean="0"/>
              <a:t> </a:t>
            </a:r>
            <a:r>
              <a:rPr lang="en-US" sz="2000" b="1" dirty="0" smtClean="0"/>
              <a:t>Piranha</a:t>
            </a:r>
            <a:r>
              <a:rPr lang="ru-RU" sz="20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лазерная </a:t>
            </a:r>
            <a:r>
              <a:rPr lang="ru-RU" sz="2000" dirty="0"/>
              <a:t>энуклеация предстательной железы и последующая </a:t>
            </a:r>
            <a:r>
              <a:rPr lang="ru-RU" sz="2000" dirty="0" err="1"/>
              <a:t>морцелляция</a:t>
            </a:r>
            <a:r>
              <a:rPr lang="ru-RU" sz="2000" dirty="0"/>
              <a:t> ткани выполняется без замены тубуса, что существенно уменьшает время проведения оперативного вмешательства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деликатная </a:t>
            </a:r>
            <a:r>
              <a:rPr lang="ru-RU" sz="2000" dirty="0"/>
              <a:t>и прецизионная энуклеация благодаря применению специального </a:t>
            </a:r>
            <a:r>
              <a:rPr lang="ru-RU" sz="2000" dirty="0" err="1"/>
              <a:t>направителя</a:t>
            </a:r>
            <a:r>
              <a:rPr lang="ru-RU" sz="2000" dirty="0"/>
              <a:t> лазерного зонда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максимальная </a:t>
            </a:r>
            <a:r>
              <a:rPr lang="ru-RU" sz="2000" dirty="0"/>
              <a:t>безопасность за счет </a:t>
            </a:r>
            <a:r>
              <a:rPr lang="ru-RU" sz="2000" dirty="0" smtClean="0"/>
              <a:t>особого </a:t>
            </a:r>
            <a:r>
              <a:rPr lang="ru-RU" sz="2000" dirty="0" err="1" smtClean="0"/>
              <a:t>атравматичного</a:t>
            </a:r>
            <a:r>
              <a:rPr lang="ru-RU" sz="2000" dirty="0" smtClean="0"/>
              <a:t> дистального </a:t>
            </a:r>
            <a:r>
              <a:rPr lang="ru-RU" sz="2000" dirty="0"/>
              <a:t>конца </a:t>
            </a:r>
            <a:r>
              <a:rPr lang="ru-RU" sz="2000" dirty="0" err="1"/>
              <a:t>морцеллятора</a:t>
            </a:r>
            <a:endParaRPr lang="ru-RU" sz="20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/>
              <a:t>инновационное </a:t>
            </a:r>
            <a:r>
              <a:rPr lang="ru-RU" sz="2000" b="1" dirty="0"/>
              <a:t>лезвие </a:t>
            </a:r>
            <a:r>
              <a:rPr lang="ru-RU" sz="2000" b="1" dirty="0" err="1"/>
              <a:t>Vmax</a:t>
            </a:r>
            <a:r>
              <a:rPr lang="ru-RU" sz="2000" dirty="0"/>
              <a:t> для </a:t>
            </a:r>
            <a:r>
              <a:rPr lang="ru-RU" sz="2000" dirty="0" err="1"/>
              <a:t>Piranha</a:t>
            </a:r>
            <a:r>
              <a:rPr lang="ru-RU" sz="2000" dirty="0"/>
              <a:t> значительно сокращает время оперативного вмешательства благодаря максимальной скорости резки. Высокая эффективность режущих зубцов позволяет получить большие кусочки ткани, что очень важно для подготовки качественных гистологических </a:t>
            </a:r>
            <a:r>
              <a:rPr lang="ru-RU" sz="2000" dirty="0" smtClean="0"/>
              <a:t>препаратов</a:t>
            </a:r>
            <a:endParaRPr lang="ru-RU" sz="2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1"/>
            <a:ext cx="7602415" cy="457199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4501662" cy="457199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i="1" dirty="0" smtClean="0">
                <a:latin typeface="+mj-lt"/>
                <a:cs typeface="Calibri Light" panose="020F0302020204030204" pitchFamily="34" charset="0"/>
              </a:rPr>
              <a:t>МОРЦЕЛЛЯТОР</a:t>
            </a:r>
            <a:endParaRPr lang="en-US" sz="3600" i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4108" y="673102"/>
            <a:ext cx="11465169" cy="945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Для эффективного удаления тканей предстательной железы после энуклеации </a:t>
            </a:r>
            <a:r>
              <a:rPr lang="ru-RU" sz="2400" dirty="0" err="1" smtClean="0"/>
              <a:t>гольмиевым</a:t>
            </a:r>
            <a:r>
              <a:rPr lang="ru-RU" sz="2400" dirty="0" smtClean="0"/>
              <a:t> лазером используется специальный инструмент – </a:t>
            </a:r>
            <a:r>
              <a:rPr lang="ru-RU" sz="2400" dirty="0" err="1" smtClean="0"/>
              <a:t>морцеллятор</a:t>
            </a:r>
            <a:r>
              <a:rPr lang="ru-RU" sz="2400" dirty="0" smtClean="0"/>
              <a:t> </a:t>
            </a:r>
            <a:r>
              <a:rPr lang="en-US" sz="2400" dirty="0" smtClean="0"/>
              <a:t>Piranha </a:t>
            </a:r>
            <a:r>
              <a:rPr lang="ru-RU" sz="2400" dirty="0" smtClean="0"/>
              <a:t>компании </a:t>
            </a:r>
            <a:r>
              <a:rPr lang="en-US" sz="2400" dirty="0" smtClean="0"/>
              <a:t>Richard Wolf</a:t>
            </a:r>
            <a:r>
              <a:rPr lang="ru-RU" sz="2400" dirty="0" smtClean="0"/>
              <a:t> с новым лезвием </a:t>
            </a:r>
            <a:r>
              <a:rPr lang="en-US" sz="2400" dirty="0" smtClean="0"/>
              <a:t>Vmax</a:t>
            </a:r>
            <a:r>
              <a:rPr lang="ru-RU" sz="2400" dirty="0" smtClean="0"/>
              <a:t>.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21</a:t>
            </a:fld>
            <a:endParaRPr lang="en-US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1008" y="2236763"/>
            <a:ext cx="3738269" cy="2101793"/>
          </a:xfrm>
          <a:ln>
            <a:solidFill>
              <a:srgbClr val="E26714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0892" y="3995225"/>
            <a:ext cx="3334569" cy="1875695"/>
          </a:xfrm>
          <a:prstGeom prst="rect">
            <a:avLst/>
          </a:prstGeom>
          <a:ln>
            <a:solidFill>
              <a:srgbClr val="E26714"/>
            </a:solidFill>
          </a:ln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9003" y="85227"/>
            <a:ext cx="3497408" cy="3356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5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65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334108" y="1834963"/>
            <a:ext cx="4555392" cy="419753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По российским и зарубежным </a:t>
            </a:r>
            <a:r>
              <a:rPr lang="ru-RU" sz="2000" dirty="0" smtClean="0"/>
              <a:t>нормам </a:t>
            </a:r>
            <a:r>
              <a:rPr lang="ru-RU" sz="2000" dirty="0"/>
              <a:t>вентиляция в операционной недостаточна для эффективного удаления продуктов горения из операционного </a:t>
            </a:r>
            <a:r>
              <a:rPr lang="ru-RU" sz="2000" dirty="0" smtClean="0"/>
              <a:t>поля при проведении электрохирургических и лазерных вмешательств.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/>
              <a:t>Д</a:t>
            </a:r>
            <a:r>
              <a:rPr lang="ru-RU" sz="2000" dirty="0" smtClean="0"/>
              <a:t>ля </a:t>
            </a:r>
            <a:r>
              <a:rPr lang="ru-RU" sz="2000" dirty="0"/>
              <a:t>эффективного удаления продуктов горения  и парообразований, которые появляются при выполнении </a:t>
            </a:r>
            <a:r>
              <a:rPr lang="ru-RU" sz="2000" dirty="0" smtClean="0"/>
              <a:t>лазерных хирургических операций, мы предлагаем эффективные эвакуаторы дыма: Клин </a:t>
            </a:r>
            <a:r>
              <a:rPr lang="ru-RU" sz="2000" dirty="0" err="1" smtClean="0"/>
              <a:t>Вак</a:t>
            </a:r>
            <a:r>
              <a:rPr lang="ru-RU" sz="2000" dirty="0" smtClean="0"/>
              <a:t> (Ю. Корея), МТУСИ и СД-1 (Россия)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1"/>
            <a:ext cx="7602415" cy="457199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4501662" cy="457199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i="1" dirty="0" smtClean="0">
                <a:latin typeface="+mj-lt"/>
                <a:cs typeface="Calibri Light" panose="020F0302020204030204" pitchFamily="34" charset="0"/>
              </a:rPr>
              <a:t>ЭВАКУАТОРЫ ДЫМА</a:t>
            </a:r>
            <a:endParaRPr lang="en-US" sz="3600" i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4108" y="673102"/>
            <a:ext cx="11465169" cy="945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При проведении процедур хирургическими </a:t>
            </a:r>
            <a:r>
              <a:rPr lang="ru-RU" sz="2200" dirty="0" smtClean="0"/>
              <a:t>лазерными </a:t>
            </a:r>
            <a:r>
              <a:rPr lang="ru-RU" sz="2200" dirty="0"/>
              <a:t>аппаратами происходит выделение </a:t>
            </a:r>
            <a:r>
              <a:rPr lang="ru-RU" sz="2200" dirty="0" smtClean="0"/>
              <a:t>продуктов </a:t>
            </a:r>
            <a:r>
              <a:rPr lang="ru-RU" sz="2200" dirty="0"/>
              <a:t>горения. Они  содержат различные биологические компоненты, инфекции, мутагенные и канцерогенные составляющие, водяные пары удаляемых новообразований. </a:t>
            </a:r>
            <a:endParaRPr lang="en-US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4191" y="2559863"/>
            <a:ext cx="1732788" cy="2739586"/>
          </a:xfrm>
          <a:ln>
            <a:solidFill>
              <a:srgbClr val="E26714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2226" y="3610349"/>
            <a:ext cx="2257051" cy="2257051"/>
          </a:xfrm>
          <a:prstGeom prst="rect">
            <a:avLst/>
          </a:prstGeom>
          <a:ln>
            <a:solidFill>
              <a:srgbClr val="E26714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5044747" y="1991912"/>
            <a:ext cx="2454197" cy="4040589"/>
          </a:xfrm>
          <a:prstGeom prst="rect">
            <a:avLst/>
          </a:prstGeom>
          <a:solidFill>
            <a:schemeClr val="bg1"/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1001" y="1991912"/>
            <a:ext cx="1694500" cy="395959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22</a:t>
            </a:fld>
            <a:endParaRPr lang="en-US" dirty="0"/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9003" y="85227"/>
            <a:ext cx="3497408" cy="3356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6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660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334108" y="1619060"/>
            <a:ext cx="8759092" cy="4527739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Кольпоскоп</a:t>
            </a:r>
            <a:r>
              <a:rPr lang="ru-RU" sz="2000" dirty="0" smtClean="0"/>
              <a:t> </a:t>
            </a:r>
            <a:r>
              <a:rPr lang="ru-RU" sz="2000" dirty="0"/>
              <a:t>МК-200 имеет 5 </a:t>
            </a:r>
            <a:r>
              <a:rPr lang="ru-RU" sz="2000" dirty="0" smtClean="0"/>
              <a:t>степеней увеличения - </a:t>
            </a:r>
            <a:r>
              <a:rPr lang="ru-RU" sz="2000" dirty="0"/>
              <a:t>3,5; 5,3; 8,5; 13,6; 22 при фокусном расстоянии  250 мм. </a:t>
            </a:r>
            <a:r>
              <a:rPr lang="ru-RU" sz="2000" dirty="0" smtClean="0"/>
              <a:t>Высококачественная</a:t>
            </a:r>
            <a:r>
              <a:rPr lang="ru-RU" sz="2000" dirty="0"/>
              <a:t> оптика с </a:t>
            </a:r>
            <a:r>
              <a:rPr lang="ru-RU" sz="2000" dirty="0" smtClean="0"/>
              <a:t>многослойным </a:t>
            </a:r>
            <a:r>
              <a:rPr lang="ru-RU" sz="2000" dirty="0" err="1" smtClean="0"/>
              <a:t>антирефлекторным</a:t>
            </a:r>
            <a:r>
              <a:rPr lang="ru-RU" sz="2000" dirty="0" smtClean="0"/>
              <a:t> </a:t>
            </a:r>
            <a:r>
              <a:rPr lang="ru-RU" sz="2000" dirty="0"/>
              <a:t>покрытием создают превосходное стереоскопическое изображение</a:t>
            </a:r>
            <a:r>
              <a:rPr lang="ru-RU" sz="2000" dirty="0" smtClean="0"/>
              <a:t>.</a:t>
            </a:r>
            <a:endParaRPr lang="ru-RU" sz="2000" dirty="0"/>
          </a:p>
          <a:p>
            <a:pPr>
              <a:spcBef>
                <a:spcPts val="600"/>
              </a:spcBef>
            </a:pPr>
            <a:r>
              <a:rPr lang="ru-RU" sz="2000" dirty="0"/>
              <a:t>Все линзы и призмы изготовлены из оптического материала высокого качества немецкой фирмы «SCHOTT».  Широкоугольные окуляры 12Х с большим выносом выходного зрачка позволяют видеть все поле зрения, </a:t>
            </a:r>
            <a:r>
              <a:rPr lang="ru-RU" sz="2000" dirty="0" smtClean="0"/>
              <a:t>даже </a:t>
            </a:r>
            <a:r>
              <a:rPr lang="ru-RU" sz="2000" dirty="0"/>
              <a:t>если врач  работает в очках. </a:t>
            </a:r>
            <a:endParaRPr lang="ru-RU" sz="2000" dirty="0" smtClean="0"/>
          </a:p>
          <a:p>
            <a:pPr>
              <a:spcBef>
                <a:spcPts val="600"/>
              </a:spcBef>
            </a:pPr>
            <a:r>
              <a:rPr lang="ru-RU" sz="2000" dirty="0"/>
              <a:t>Осветитель встроен  в оптическую головку </a:t>
            </a:r>
            <a:r>
              <a:rPr lang="ru-RU" sz="2000" dirty="0" err="1"/>
              <a:t>кольпоскопа</a:t>
            </a:r>
            <a:r>
              <a:rPr lang="ru-RU" sz="2000" dirty="0"/>
              <a:t>. </a:t>
            </a:r>
            <a:r>
              <a:rPr lang="ru-RU" sz="2000" dirty="0" smtClean="0"/>
              <a:t>Источник </a:t>
            </a:r>
            <a:r>
              <a:rPr lang="ru-RU" sz="2000" dirty="0"/>
              <a:t>света </a:t>
            </a:r>
            <a:r>
              <a:rPr lang="ru-RU" sz="2000" dirty="0" smtClean="0"/>
              <a:t>- </a:t>
            </a:r>
            <a:r>
              <a:rPr lang="ru-RU" sz="2000" dirty="0" err="1" smtClean="0"/>
              <a:t>сверхъяркий</a:t>
            </a:r>
            <a:r>
              <a:rPr lang="ru-RU" sz="2000" dirty="0" smtClean="0"/>
              <a:t> </a:t>
            </a:r>
            <a:r>
              <a:rPr lang="ru-RU" sz="2000" dirty="0"/>
              <a:t>светодиод </a:t>
            </a:r>
            <a:r>
              <a:rPr lang="ru-RU" sz="2000" dirty="0" smtClean="0"/>
              <a:t>фирмы "</a:t>
            </a:r>
            <a:r>
              <a:rPr lang="ru-RU" sz="2000" dirty="0" err="1" smtClean="0"/>
              <a:t>Luxion</a:t>
            </a:r>
            <a:r>
              <a:rPr lang="ru-RU" sz="2000" dirty="0" smtClean="0"/>
              <a:t>".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Программное обеспечение позволяет с</a:t>
            </a:r>
            <a:r>
              <a:rPr lang="ru-RU" sz="2000" dirty="0"/>
              <a:t>оздавать базу данных, содержащую полную информацию о пациентах, протоколы обследования и </a:t>
            </a:r>
            <a:r>
              <a:rPr lang="ru-RU" sz="2000" dirty="0" err="1" smtClean="0"/>
              <a:t>кольпоскопические</a:t>
            </a:r>
            <a:r>
              <a:rPr lang="ru-RU" sz="2000" dirty="0" smtClean="0"/>
              <a:t> снимки </a:t>
            </a:r>
            <a:r>
              <a:rPr lang="ru-RU" sz="2000" dirty="0"/>
              <a:t>с </a:t>
            </a:r>
            <a:r>
              <a:rPr lang="ru-RU" sz="2000" dirty="0" smtClean="0"/>
              <a:t>комментариями.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Стыковка </a:t>
            </a:r>
            <a:r>
              <a:rPr lang="ru-RU" sz="2000" dirty="0" err="1" smtClean="0"/>
              <a:t>кольпоскопа</a:t>
            </a:r>
            <a:r>
              <a:rPr lang="ru-RU" sz="2000" dirty="0" smtClean="0"/>
              <a:t> МК-200 </a:t>
            </a:r>
            <a:r>
              <a:rPr lang="ru-RU" sz="2000" dirty="0"/>
              <a:t>и хирургического СО2 </a:t>
            </a:r>
            <a:r>
              <a:rPr lang="ru-RU" sz="2000" dirty="0" smtClean="0"/>
              <a:t>лазера позволяет </a:t>
            </a:r>
            <a:r>
              <a:rPr lang="ru-RU" sz="2000" dirty="0"/>
              <a:t>проводить операции  на шейке </a:t>
            </a:r>
            <a:r>
              <a:rPr lang="ru-RU" sz="2000" dirty="0" smtClean="0"/>
              <a:t>матки </a:t>
            </a:r>
            <a:r>
              <a:rPr lang="ru-RU" sz="2000" dirty="0"/>
              <a:t>под контролем </a:t>
            </a:r>
            <a:r>
              <a:rPr lang="ru-RU" sz="2000" dirty="0" err="1"/>
              <a:t>кольпоскопа</a:t>
            </a:r>
            <a:r>
              <a:rPr lang="ru-RU" sz="2000" dirty="0"/>
              <a:t>.</a:t>
            </a:r>
            <a:endParaRPr lang="ru-RU" sz="20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1"/>
            <a:ext cx="7602415" cy="457199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4501662" cy="457199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i="1" dirty="0" smtClean="0">
                <a:latin typeface="+mj-lt"/>
                <a:cs typeface="Calibri Light" panose="020F0302020204030204" pitchFamily="34" charset="0"/>
              </a:rPr>
              <a:t>КОЛЬПОСКОП МК-200</a:t>
            </a:r>
            <a:endParaRPr lang="en-US" sz="3600" i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4108" y="673102"/>
            <a:ext cx="11465169" cy="945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Бинокулярный </a:t>
            </a:r>
            <a:r>
              <a:rPr lang="ru-RU" sz="2400" b="1" dirty="0" err="1"/>
              <a:t>кольпоскоп</a:t>
            </a:r>
            <a:r>
              <a:rPr lang="ru-RU" sz="2400" b="1" dirty="0"/>
              <a:t> МК-200 </a:t>
            </a:r>
            <a:r>
              <a:rPr lang="ru-RU" sz="2400" dirty="0"/>
              <a:t>с </a:t>
            </a:r>
            <a:r>
              <a:rPr lang="ru-RU" sz="2400" dirty="0" smtClean="0"/>
              <a:t>видеосистемой </a:t>
            </a:r>
            <a:r>
              <a:rPr lang="ru-RU" sz="2400" dirty="0" err="1"/>
              <a:t>MEDVisorEVA</a:t>
            </a:r>
            <a:r>
              <a:rPr lang="ru-RU" sz="2400" dirty="0"/>
              <a:t> - оптимальный выбор для проведения </a:t>
            </a:r>
            <a:r>
              <a:rPr lang="ru-RU" sz="2400" dirty="0" err="1"/>
              <a:t>кольпоскопии</a:t>
            </a:r>
            <a:r>
              <a:rPr lang="ru-RU" sz="2400" dirty="0"/>
              <a:t> в кабинете патологии шейки матки.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1000" y="2088826"/>
            <a:ext cx="2528277" cy="3792416"/>
          </a:xfrm>
          <a:ln>
            <a:solidFill>
              <a:srgbClr val="E26714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23</a:t>
            </a:fld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9003" y="85227"/>
            <a:ext cx="3497408" cy="3356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4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757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334108" y="1549400"/>
            <a:ext cx="8759092" cy="4331843"/>
          </a:xfrm>
        </p:spPr>
        <p:txBody>
          <a:bodyPr>
            <a:noAutofit/>
          </a:bodyPr>
          <a:lstStyle/>
          <a:p>
            <a:r>
              <a:rPr lang="ru-RU" sz="2000" b="1" dirty="0" err="1"/>
              <a:t>Кольпоскоп</a:t>
            </a:r>
            <a:r>
              <a:rPr lang="ru-RU" sz="2000" b="1" dirty="0"/>
              <a:t> МК-300</a:t>
            </a:r>
            <a:r>
              <a:rPr lang="ru-RU" sz="2000" dirty="0"/>
              <a:t> - упрощенная </a:t>
            </a:r>
            <a:r>
              <a:rPr lang="ru-RU" sz="2000" dirty="0" smtClean="0"/>
              <a:t>модель</a:t>
            </a:r>
            <a:r>
              <a:rPr lang="ru-RU" sz="2000" dirty="0"/>
              <a:t> </a:t>
            </a:r>
            <a:r>
              <a:rPr lang="ru-RU" sz="2000" dirty="0" err="1" smtClean="0"/>
              <a:t>кольпоскопа</a:t>
            </a:r>
            <a:r>
              <a:rPr lang="ru-RU" sz="2000" dirty="0" smtClean="0"/>
              <a:t> МК-200. В </a:t>
            </a:r>
            <a:r>
              <a:rPr lang="ru-RU" sz="2000" dirty="0"/>
              <a:t>т</a:t>
            </a:r>
            <a:r>
              <a:rPr lang="ru-RU" sz="2000" dirty="0" smtClean="0"/>
              <a:t>о же время </a:t>
            </a:r>
            <a:r>
              <a:rPr lang="ru-RU" sz="2000" dirty="0" err="1" smtClean="0"/>
              <a:t>кольпоскоп</a:t>
            </a:r>
            <a:r>
              <a:rPr lang="ru-RU" sz="2000" dirty="0" smtClean="0"/>
              <a:t> </a:t>
            </a:r>
            <a:r>
              <a:rPr lang="ru-RU" sz="2000" dirty="0"/>
              <a:t>МК-300 обладает полноценной бинокулярной оптикой </a:t>
            </a:r>
            <a:r>
              <a:rPr lang="ru-RU" sz="2000" dirty="0" smtClean="0"/>
              <a:t>фирмы</a:t>
            </a:r>
            <a:r>
              <a:rPr lang="ru-RU" sz="2000" dirty="0"/>
              <a:t> «SCHOTT» (Германия</a:t>
            </a:r>
            <a:r>
              <a:rPr lang="ru-RU" sz="2000" dirty="0" smtClean="0"/>
              <a:t>) и </a:t>
            </a:r>
            <a:r>
              <a:rPr lang="ru-RU" sz="2000" dirty="0"/>
              <a:t>п</a:t>
            </a:r>
            <a:r>
              <a:rPr lang="ru-RU" sz="2000" dirty="0" smtClean="0"/>
              <a:t>озволяет </a:t>
            </a:r>
            <a:r>
              <a:rPr lang="ru-RU" sz="2000" dirty="0"/>
              <a:t>лечебным учреждениям даже при ограниченном бюджете иметь </a:t>
            </a:r>
            <a:r>
              <a:rPr lang="ru-RU" sz="2000" dirty="0" smtClean="0"/>
              <a:t>высококачественное оборудование.</a:t>
            </a:r>
            <a:r>
              <a:rPr lang="ru-RU" sz="2000" dirty="0"/>
              <a:t> </a:t>
            </a:r>
            <a:endParaRPr lang="ru-RU" sz="2000" dirty="0" smtClean="0"/>
          </a:p>
          <a:p>
            <a:pPr fontAlgn="base"/>
            <a:r>
              <a:rPr lang="ru-RU" sz="2000" b="1" dirty="0"/>
              <a:t>Преимущества </a:t>
            </a:r>
            <a:r>
              <a:rPr lang="ru-RU" sz="2000" b="1" dirty="0" err="1"/>
              <a:t>кольпоскопа</a:t>
            </a:r>
            <a:r>
              <a:rPr lang="ru-RU" sz="2000" b="1" dirty="0"/>
              <a:t> </a:t>
            </a:r>
            <a:r>
              <a:rPr lang="ru-RU" sz="2000" b="1" dirty="0" smtClean="0"/>
              <a:t>МК-300:</a:t>
            </a:r>
            <a:endParaRPr lang="ru-RU" sz="2000" b="1" dirty="0"/>
          </a:p>
          <a:p>
            <a:pPr marL="342900" indent="-34290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полноценная бинокулярная оптика и видеосистема позволяют увидеть глазами </a:t>
            </a:r>
            <a:r>
              <a:rPr lang="ru-RU" sz="2000" dirty="0" smtClean="0"/>
              <a:t>изменения, </a:t>
            </a:r>
            <a:r>
              <a:rPr lang="ru-RU" sz="2000" dirty="0"/>
              <a:t>которые сложно диагностировать на оцифрованном изображении;</a:t>
            </a:r>
          </a:p>
          <a:p>
            <a:pPr marL="342900" indent="-34290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высокое качество оптики производства «SCHOTT» (Германия), удобная механическая регулировка головки </a:t>
            </a:r>
            <a:r>
              <a:rPr lang="ru-RU" sz="2000" dirty="0" err="1"/>
              <a:t>кольпоскопа</a:t>
            </a:r>
            <a:r>
              <a:rPr lang="ru-RU" sz="2000" dirty="0"/>
              <a:t> МК-300;</a:t>
            </a:r>
          </a:p>
          <a:p>
            <a:pPr marL="342900" indent="-34290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интуитивно понятное и функциональное программное </a:t>
            </a:r>
            <a:r>
              <a:rPr lang="ru-RU" sz="2000" dirty="0" smtClean="0"/>
              <a:t>обеспечение </a:t>
            </a:r>
            <a:r>
              <a:rPr lang="ru-RU" sz="2000" dirty="0" err="1" smtClean="0"/>
              <a:t>MEDVisor</a:t>
            </a:r>
            <a:r>
              <a:rPr lang="ru-RU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u-RU" sz="2000" dirty="0" err="1" smtClean="0"/>
              <a:t>Кольпоскоп</a:t>
            </a:r>
            <a:r>
              <a:rPr lang="ru-RU" sz="2000" dirty="0" smtClean="0"/>
              <a:t> </a:t>
            </a:r>
            <a:r>
              <a:rPr lang="ru-RU" sz="2000" dirty="0"/>
              <a:t>МК-300 поставляется </a:t>
            </a:r>
            <a:r>
              <a:rPr lang="ru-RU" sz="2000" dirty="0" smtClean="0"/>
              <a:t>с </a:t>
            </a:r>
            <a:r>
              <a:rPr lang="ru-RU" sz="2000" dirty="0"/>
              <a:t>видеосистемой и программным </a:t>
            </a:r>
            <a:r>
              <a:rPr lang="ru-RU" sz="2000" dirty="0" smtClean="0"/>
              <a:t>обеспечением.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1"/>
            <a:ext cx="7602415" cy="457199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4501662" cy="457199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i="1" dirty="0" smtClean="0">
                <a:latin typeface="+mj-lt"/>
                <a:cs typeface="Calibri Light" panose="020F0302020204030204" pitchFamily="34" charset="0"/>
              </a:rPr>
              <a:t>КОЛЬПОСКОП МК-300</a:t>
            </a:r>
            <a:endParaRPr lang="en-US" sz="3600" i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4108" y="673102"/>
            <a:ext cx="11465169" cy="787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/>
              <a:t>Кольпоскоп</a:t>
            </a:r>
            <a:r>
              <a:rPr lang="ru-RU" sz="2400" b="1" dirty="0"/>
              <a:t> МК-300 </a:t>
            </a:r>
            <a:r>
              <a:rPr lang="ru-RU" sz="2400" dirty="0"/>
              <a:t>– бинокулярный </a:t>
            </a:r>
            <a:r>
              <a:rPr lang="ru-RU" sz="2400" dirty="0" smtClean="0"/>
              <a:t>прибор для рутинных осмотров, </a:t>
            </a:r>
            <a:r>
              <a:rPr lang="ru-RU" sz="2400" dirty="0"/>
              <a:t>отличается высокой надёжностью, </a:t>
            </a:r>
            <a:r>
              <a:rPr lang="ru-RU" sz="2400" dirty="0" smtClean="0"/>
              <a:t>удобством </a:t>
            </a:r>
            <a:r>
              <a:rPr lang="ru-RU" sz="2400" dirty="0"/>
              <a:t>и простотой в эксплуатации.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4137" y="1978070"/>
            <a:ext cx="2595140" cy="3903174"/>
          </a:xfrm>
          <a:ln>
            <a:solidFill>
              <a:srgbClr val="E26714"/>
            </a:solidFill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24</a:t>
            </a:fld>
            <a:endParaRPr lang="en-US" dirty="0"/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9003" y="85227"/>
            <a:ext cx="3497408" cy="3356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4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984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334108" y="1549400"/>
            <a:ext cx="7839221" cy="4584114"/>
          </a:xfrm>
        </p:spPr>
        <p:txBody>
          <a:bodyPr>
            <a:noAutofit/>
          </a:bodyPr>
          <a:lstStyle/>
          <a:p>
            <a:pPr fontAlgn="base"/>
            <a:r>
              <a:rPr lang="ru-RU" sz="2000" b="1" dirty="0" err="1"/>
              <a:t>Гистероскоп</a:t>
            </a:r>
            <a:r>
              <a:rPr lang="ru-RU" sz="2000" b="1" dirty="0"/>
              <a:t> </a:t>
            </a:r>
            <a:r>
              <a:rPr lang="ru-RU" sz="2000" b="1" dirty="0" err="1"/>
              <a:t>Alphascope</a:t>
            </a:r>
            <a:r>
              <a:rPr lang="ru-RU" sz="2000" dirty="0"/>
              <a:t> используется для визуализации цервикального канала и полости матки с целью выполнения диагностических и хирургических процедур.</a:t>
            </a:r>
            <a:endParaRPr lang="ru-RU" sz="2000" b="1" dirty="0" smtClean="0"/>
          </a:p>
          <a:p>
            <a:pPr fontAlgn="base"/>
            <a:r>
              <a:rPr lang="ru-RU" sz="2000" b="1" dirty="0" smtClean="0"/>
              <a:t>Особенности </a:t>
            </a:r>
            <a:r>
              <a:rPr lang="ru-RU" sz="2000" b="1" dirty="0" err="1"/>
              <a:t>гистероскопа</a:t>
            </a:r>
            <a:r>
              <a:rPr lang="ru-RU" sz="2000" b="1" dirty="0"/>
              <a:t> </a:t>
            </a:r>
            <a:r>
              <a:rPr lang="ru-RU" sz="2000" b="1" dirty="0" err="1" smtClean="0"/>
              <a:t>Альфаскоп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 smtClean="0"/>
              <a:t>возможность </a:t>
            </a:r>
            <a:r>
              <a:rPr lang="ru-RU" sz="2000" dirty="0"/>
              <a:t>амбулаторного применения</a:t>
            </a:r>
          </a:p>
          <a:p>
            <a:pPr marL="342900" indent="-34290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тонкая </a:t>
            </a:r>
            <a:r>
              <a:rPr lang="ru-RU" sz="2000" dirty="0"/>
              <a:t>оптика диаметром 1,9 мм</a:t>
            </a:r>
          </a:p>
          <a:p>
            <a:pPr marL="342900" indent="-34290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диаметр </a:t>
            </a:r>
            <a:r>
              <a:rPr lang="ru-RU" sz="2000" dirty="0"/>
              <a:t>внешнего тубуса 3,5 мм</a:t>
            </a:r>
          </a:p>
          <a:p>
            <a:pPr marL="342900" indent="-34290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высокое </a:t>
            </a:r>
            <a:r>
              <a:rPr lang="ru-RU" sz="2000" dirty="0"/>
              <a:t>разрешение и чистота изображения</a:t>
            </a:r>
          </a:p>
          <a:p>
            <a:pPr marL="342900" indent="-34290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возможность </a:t>
            </a:r>
            <a:r>
              <a:rPr lang="ru-RU" sz="2000" dirty="0"/>
              <a:t>использования хирургических инструментов (до 7 </a:t>
            </a:r>
            <a:r>
              <a:rPr lang="ru-RU" sz="2000" dirty="0" err="1" smtClean="0"/>
              <a:t>Fr</a:t>
            </a:r>
            <a:r>
              <a:rPr lang="ru-RU" sz="2000" dirty="0" smtClean="0"/>
              <a:t>)</a:t>
            </a:r>
            <a:endParaRPr lang="ru-RU" sz="2000" dirty="0"/>
          </a:p>
          <a:p>
            <a:pPr marL="342900" indent="-34290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полужесткий </a:t>
            </a:r>
            <a:r>
              <a:rPr lang="ru-RU" sz="2000" dirty="0"/>
              <a:t>внешний тубус с </a:t>
            </a:r>
            <a:r>
              <a:rPr lang="ru-RU" sz="2000" dirty="0" err="1"/>
              <a:t>изгибаемостью</a:t>
            </a:r>
            <a:r>
              <a:rPr lang="ru-RU" sz="2000" dirty="0"/>
              <a:t> до </a:t>
            </a:r>
            <a:r>
              <a:rPr lang="ru-RU" sz="2000" dirty="0" smtClean="0"/>
              <a:t>10º</a:t>
            </a:r>
          </a:p>
          <a:p>
            <a:r>
              <a:rPr lang="ru-RU" sz="2000" dirty="0" smtClean="0"/>
              <a:t>Для выполнения не только диагностической, но и оперативной </a:t>
            </a:r>
            <a:r>
              <a:rPr lang="ru-RU" sz="2000" dirty="0" err="1" smtClean="0"/>
              <a:t>гистероскопии</a:t>
            </a:r>
            <a:r>
              <a:rPr lang="ru-RU" sz="2000" dirty="0" smtClean="0"/>
              <a:t> используется </a:t>
            </a:r>
            <a:r>
              <a:rPr lang="ru-RU" sz="2000" dirty="0" err="1" smtClean="0"/>
              <a:t>минигистероскопическая</a:t>
            </a:r>
            <a:r>
              <a:rPr lang="ru-RU" sz="2000" dirty="0" smtClean="0"/>
              <a:t> </a:t>
            </a:r>
            <a:r>
              <a:rPr lang="ru-RU" sz="2000" b="1" dirty="0" smtClean="0"/>
              <a:t>система </a:t>
            </a:r>
            <a:r>
              <a:rPr lang="ru-RU" sz="2000" b="1" dirty="0" err="1" smtClean="0"/>
              <a:t>Версаскоп</a:t>
            </a:r>
            <a:r>
              <a:rPr lang="ru-RU" sz="2000" b="1" dirty="0" smtClean="0"/>
              <a:t> (</a:t>
            </a:r>
            <a:r>
              <a:rPr lang="en-US" sz="2000" b="1" dirty="0" err="1" smtClean="0"/>
              <a:t>Versascope</a:t>
            </a:r>
            <a:r>
              <a:rPr lang="ru-RU" sz="2000" b="1" dirty="0" smtClean="0"/>
              <a:t>)</a:t>
            </a:r>
            <a:r>
              <a:rPr lang="ru-RU" sz="2000" dirty="0" smtClean="0"/>
              <a:t>. Система </a:t>
            </a:r>
            <a:r>
              <a:rPr lang="ru-RU" sz="2000" dirty="0" err="1" smtClean="0"/>
              <a:t>версаскоп</a:t>
            </a:r>
            <a:r>
              <a:rPr lang="ru-RU" sz="2000" dirty="0" smtClean="0"/>
              <a:t> состоит из </a:t>
            </a:r>
            <a:r>
              <a:rPr lang="ru-RU" sz="2000" dirty="0" err="1" smtClean="0"/>
              <a:t>гистероскопа</a:t>
            </a:r>
            <a:r>
              <a:rPr lang="ru-RU" sz="2000" dirty="0" smtClean="0"/>
              <a:t>, оперативного тубуса и </a:t>
            </a:r>
            <a:r>
              <a:rPr lang="ru-RU" sz="2000" dirty="0" err="1" smtClean="0"/>
              <a:t>гистероскопических</a:t>
            </a:r>
            <a:r>
              <a:rPr lang="ru-RU" sz="2000" dirty="0" smtClean="0"/>
              <a:t> инструментов (</a:t>
            </a:r>
            <a:r>
              <a:rPr lang="ru-RU" sz="2000" dirty="0" err="1" smtClean="0"/>
              <a:t>биопсийные</a:t>
            </a:r>
            <a:r>
              <a:rPr lang="ru-RU" sz="2000" dirty="0"/>
              <a:t> </a:t>
            </a:r>
            <a:r>
              <a:rPr lang="ru-RU" sz="2000" dirty="0" smtClean="0"/>
              <a:t>щипцы, ножницы, зажим).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1"/>
            <a:ext cx="7602415" cy="457199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ЛАЗЕРМЕДСЕРВИС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4501662" cy="457199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dirty="0" smtClean="0">
                <a:latin typeface="+mj-lt"/>
                <a:cs typeface="Calibri Light" panose="020F0302020204030204" pitchFamily="34" charset="0"/>
              </a:rPr>
              <a:t>АЛЬФАСКОП</a:t>
            </a:r>
            <a:endParaRPr lang="en-US" sz="3600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4108" y="673102"/>
            <a:ext cx="11465169" cy="787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Офисный </a:t>
            </a:r>
            <a:r>
              <a:rPr lang="ru-RU" sz="2400" b="1" dirty="0" err="1" smtClean="0"/>
              <a:t>гистероскоп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Альфаскоп</a:t>
            </a:r>
            <a:r>
              <a:rPr lang="ru-RU" sz="2400" b="1" dirty="0" smtClean="0"/>
              <a:t> (</a:t>
            </a:r>
            <a:r>
              <a:rPr lang="en-US" sz="2400" b="1" dirty="0" err="1" smtClean="0"/>
              <a:t>Alphascope</a:t>
            </a:r>
            <a:r>
              <a:rPr lang="en-US" sz="2400" b="1" dirty="0" smtClean="0"/>
              <a:t>)</a:t>
            </a:r>
            <a:r>
              <a:rPr lang="ru-RU" sz="2400" b="1" dirty="0"/>
              <a:t> </a:t>
            </a:r>
            <a:r>
              <a:rPr lang="ru-RU" sz="2400" dirty="0"/>
              <a:t>– </a:t>
            </a:r>
            <a:r>
              <a:rPr lang="ru-RU" sz="2400" dirty="0" smtClean="0"/>
              <a:t>специализированный прибор для амбулаторной офисной </a:t>
            </a:r>
            <a:r>
              <a:rPr lang="ru-RU" sz="2400" dirty="0" err="1" smtClean="0"/>
              <a:t>гистероскопии</a:t>
            </a:r>
            <a:r>
              <a:rPr lang="ru-RU" sz="2400" dirty="0" smtClean="0"/>
              <a:t>.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25</a:t>
            </a:fld>
            <a:endParaRPr lang="en-US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0712" y="1460500"/>
            <a:ext cx="3218565" cy="4424144"/>
          </a:xfrm>
          <a:ln>
            <a:solidFill>
              <a:srgbClr val="E26714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3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784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334108" y="1819509"/>
            <a:ext cx="7387492" cy="4061734"/>
          </a:xfrm>
        </p:spPr>
        <p:txBody>
          <a:bodyPr>
            <a:noAutofit/>
          </a:bodyPr>
          <a:lstStyle/>
          <a:p>
            <a:r>
              <a:rPr lang="ru-RU" sz="2000" b="1" dirty="0"/>
              <a:t>Основные преимущества:</a:t>
            </a:r>
            <a:endParaRPr lang="ru-RU" sz="20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Кресла Клер оснащены </a:t>
            </a:r>
            <a:r>
              <a:rPr lang="ru-RU" sz="2000" dirty="0"/>
              <a:t>надежными и бесшумными электроприводами DEWERT (Германия);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Регулировка высоты, спинной и тазовой секций кресла с помощью электромоторов;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Возможность низкого опускания кресла снимает необходимость использования подножки;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Независимая регулировка углов наклона спинной и тазовой секции;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Положение </a:t>
            </a:r>
            <a:r>
              <a:rPr lang="ru-RU" sz="2000" dirty="0" err="1"/>
              <a:t>Тренделенбурга</a:t>
            </a:r>
            <a:r>
              <a:rPr lang="ru-RU" sz="2000" dirty="0"/>
              <a:t>;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Ножная педаль управления;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Опоры по </a:t>
            </a:r>
            <a:r>
              <a:rPr lang="ru-RU" sz="2000" dirty="0" err="1"/>
              <a:t>Геппелю</a:t>
            </a:r>
            <a:r>
              <a:rPr lang="ru-RU" sz="2000" dirty="0"/>
              <a:t> регулируются по высоте и углу поворота;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Обивка </a:t>
            </a:r>
            <a:r>
              <a:rPr lang="ru-RU" sz="2000" dirty="0"/>
              <a:t>- искусственная </a:t>
            </a:r>
            <a:r>
              <a:rPr lang="ru-RU" sz="2000" dirty="0" err="1"/>
              <a:t>винилис</a:t>
            </a:r>
            <a:r>
              <a:rPr lang="ru-RU" sz="2000" dirty="0"/>
              <a:t>-кожа SCADEN (Польша), устойчивая к химическим </a:t>
            </a:r>
            <a:r>
              <a:rPr lang="ru-RU" sz="2000" dirty="0" err="1"/>
              <a:t>дезинфектантам</a:t>
            </a:r>
            <a:r>
              <a:rPr lang="ru-RU" sz="2000" dirty="0"/>
              <a:t> и УФ </a:t>
            </a:r>
            <a:r>
              <a:rPr lang="ru-RU" sz="2000" dirty="0" smtClean="0"/>
              <a:t>облучению</a:t>
            </a:r>
            <a:r>
              <a:rPr lang="ru-RU" sz="2000" dirty="0"/>
              <a:t>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1"/>
            <a:ext cx="7602415" cy="457199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4501662" cy="457199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i="1" dirty="0" smtClean="0">
                <a:latin typeface="+mj-lt"/>
                <a:cs typeface="Calibri Light" panose="020F0302020204030204" pitchFamily="34" charset="0"/>
              </a:rPr>
              <a:t>Кресла КЛЕР</a:t>
            </a:r>
            <a:endParaRPr lang="en-US" sz="3600" i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4108" y="673102"/>
            <a:ext cx="11465169" cy="787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Электромеханические кресла Клер </a:t>
            </a:r>
            <a:r>
              <a:rPr lang="ru-RU" sz="2400" dirty="0" smtClean="0"/>
              <a:t>предназначены </a:t>
            </a:r>
            <a:r>
              <a:rPr lang="ru-RU" sz="2400" dirty="0"/>
              <a:t>для гинекологических, урологических и проктологических осмотров и </a:t>
            </a:r>
            <a:r>
              <a:rPr lang="ru-RU" sz="2400" dirty="0" smtClean="0"/>
              <a:t>манипуляций. Выпускаются модели с одним, двумя или тремя электроприводами.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7200" y="1786958"/>
            <a:ext cx="3722077" cy="4094285"/>
          </a:xfrm>
          <a:ln>
            <a:solidFill>
              <a:srgbClr val="E26714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26</a:t>
            </a:fld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9003" y="85227"/>
            <a:ext cx="3497408" cy="3356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4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774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0"/>
            <a:ext cx="7602415" cy="1325563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01662" cy="1325563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i="1" dirty="0" smtClean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rPr>
              <a:t>НАШИ САЙТЫ</a:t>
            </a:r>
            <a:endParaRPr lang="en-US" sz="4400" i="1" dirty="0">
              <a:solidFill>
                <a:schemeClr val="accent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507759"/>
              </p:ext>
            </p:extLst>
          </p:nvPr>
        </p:nvGraphicFramePr>
        <p:xfrm>
          <a:off x="525583" y="1679505"/>
          <a:ext cx="11097847" cy="440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3663"/>
                <a:gridCol w="7104184"/>
              </a:tblGrid>
              <a:tr h="555449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hlinkClick r:id="rId2"/>
                        </a:rPr>
                        <a:t>www.milonmed.ru</a:t>
                      </a:r>
                      <a:r>
                        <a:rPr lang="en-US" sz="2400" b="0" dirty="0" smtClean="0"/>
                        <a:t> </a:t>
                      </a:r>
                      <a:endParaRPr lang="en-US" sz="2400" b="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Лазерные хирургические аппараты ЛАХТА-МИЛОН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</a:tr>
              <a:tr h="79709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hlinkClick r:id="rId3"/>
                        </a:rPr>
                        <a:t>www.matrix-med.ru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Лазерные терапевтические аппараты МАТРИКС и ЛАЗМИК</a:t>
                      </a:r>
                    </a:p>
                  </a:txBody>
                  <a:tcPr/>
                </a:tc>
              </a:tr>
              <a:tr h="79709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hlinkClick r:id="rId4"/>
                        </a:rPr>
                        <a:t>www.laser-urolog.ru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Лазерный физиотерапевтический комплекс МАТРИКС-Уролог</a:t>
                      </a:r>
                    </a:p>
                  </a:txBody>
                  <a:tcPr/>
                </a:tc>
              </a:tr>
              <a:tr h="55544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hlinkClick r:id="rId5"/>
                        </a:rPr>
                        <a:t>www.mk200.ru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Оборудование</a:t>
                      </a:r>
                      <a:r>
                        <a:rPr lang="ru-RU" sz="2400" baseline="0" dirty="0" smtClean="0"/>
                        <a:t> для гинекологии</a:t>
                      </a:r>
                      <a:endParaRPr lang="en-US" sz="2400" dirty="0"/>
                    </a:p>
                  </a:txBody>
                  <a:tcPr/>
                </a:tc>
              </a:tr>
              <a:tr h="79709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hlinkClick r:id="rId6"/>
                        </a:rPr>
                        <a:t>www.vlok.info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Аппараты для внутривенного лазерного облучения крови (ВЛОК)</a:t>
                      </a:r>
                    </a:p>
                  </a:txBody>
                  <a:tcPr/>
                </a:tc>
              </a:tr>
              <a:tr h="79709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hlinkClick r:id="rId7"/>
                        </a:rPr>
                        <a:t>www.kivl-01.ru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Одноразовые стерильные </a:t>
                      </a:r>
                      <a:r>
                        <a:rPr lang="ru-RU" sz="2400" dirty="0" err="1" smtClean="0"/>
                        <a:t>световоды</a:t>
                      </a:r>
                      <a:r>
                        <a:rPr lang="ru-RU" sz="2400" dirty="0" smtClean="0"/>
                        <a:t> для  внутривенного лазерного </a:t>
                      </a:r>
                      <a:r>
                        <a:rPr lang="ru-RU" sz="2400" dirty="0" err="1" smtClean="0"/>
                        <a:t>освечивания</a:t>
                      </a:r>
                      <a:r>
                        <a:rPr lang="ru-RU" sz="2400" dirty="0" smtClean="0"/>
                        <a:t> крови (ВЛОК)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27</a:t>
            </a:fld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23399" y="484246"/>
            <a:ext cx="5999967" cy="5757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9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001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0"/>
            <a:ext cx="7602415" cy="1325563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01662" cy="1325563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i="1" dirty="0" smtClean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rPr>
              <a:t>КОНТАКТЫ</a:t>
            </a:r>
            <a:endParaRPr lang="en-US" sz="4400" i="1" dirty="0">
              <a:solidFill>
                <a:schemeClr val="accent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1300" y="1883501"/>
            <a:ext cx="5854700" cy="3641900"/>
          </a:xfrm>
          <a:prstGeom prst="rect">
            <a:avLst/>
          </a:prstGeom>
          <a:ln>
            <a:solidFill>
              <a:srgbClr val="E26714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8922" y="2040414"/>
            <a:ext cx="412066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Наш офис расположен по адресу:</a:t>
            </a:r>
          </a:p>
          <a:p>
            <a:pPr>
              <a:spcBef>
                <a:spcPts val="600"/>
              </a:spcBef>
            </a:pPr>
            <a:r>
              <a:rPr lang="ru-RU" b="1" dirty="0" smtClean="0"/>
              <a:t>г. Москва, 10-я Парковая улица, </a:t>
            </a:r>
          </a:p>
          <a:p>
            <a:r>
              <a:rPr lang="ru-RU" b="1" dirty="0" smtClean="0"/>
              <a:t>дом 18, офис 47</a:t>
            </a:r>
          </a:p>
          <a:p>
            <a:endParaRPr lang="ru-RU" dirty="0"/>
          </a:p>
          <a:p>
            <a:r>
              <a:rPr lang="ru-RU" b="1" dirty="0" smtClean="0"/>
              <a:t>Тел. </a:t>
            </a:r>
            <a:r>
              <a:rPr lang="en-US" b="1" dirty="0"/>
              <a:t>(495) </a:t>
            </a:r>
            <a:r>
              <a:rPr lang="en-US" b="1" dirty="0" smtClean="0"/>
              <a:t>799-17-14</a:t>
            </a:r>
            <a:r>
              <a:rPr lang="ru-RU" b="1" dirty="0" smtClean="0"/>
              <a:t>, 142-23-35</a:t>
            </a:r>
            <a:endParaRPr lang="ru-RU" b="1" dirty="0" smtClean="0"/>
          </a:p>
          <a:p>
            <a:endParaRPr lang="ru-RU" dirty="0"/>
          </a:p>
          <a:p>
            <a:r>
              <a:rPr lang="en-US" b="1" dirty="0"/>
              <a:t>E</a:t>
            </a:r>
            <a:r>
              <a:rPr lang="en-US" b="1" dirty="0" smtClean="0"/>
              <a:t>-mail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Lmservis@mail.ru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/>
              <a:t>График работы </a:t>
            </a:r>
            <a:r>
              <a:rPr lang="ru-RU" b="1" dirty="0" smtClean="0"/>
              <a:t>офиса продаж</a:t>
            </a:r>
            <a:r>
              <a:rPr lang="ru-RU" b="1" dirty="0"/>
              <a:t>: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smtClean="0"/>
              <a:t>ежедневно </a:t>
            </a:r>
          </a:p>
          <a:p>
            <a:r>
              <a:rPr lang="ru-RU" dirty="0" smtClean="0"/>
              <a:t>8.00-20.00</a:t>
            </a:r>
          </a:p>
          <a:p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28</a:t>
            </a:fld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3399" y="484246"/>
            <a:ext cx="5999967" cy="5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323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785" y="1913549"/>
            <a:ext cx="10515600" cy="548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Физиотерапевтические аппараты и комплексы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0"/>
            <a:ext cx="7602415" cy="1325563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01662" cy="1325563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i="1" dirty="0" smtClean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rPr>
              <a:t>ФИЗИОТЕРАПИЯ</a:t>
            </a:r>
            <a:endParaRPr lang="en-US" sz="4400" i="1" dirty="0">
              <a:solidFill>
                <a:schemeClr val="accent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96000" y="2655277"/>
            <a:ext cx="0" cy="3341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9133" y="2783778"/>
            <a:ext cx="519885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Аппараты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лазерной терапии 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МАТРИКС</a:t>
            </a:r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Лазерный комплекс МАТРИКС-Уролог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Аппараты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лазерной терапии 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ЛАЗМИК</a:t>
            </a:r>
            <a:endParaRPr lang="en-US" sz="2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Аппараты и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световоды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для 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ВЛОК</a:t>
            </a:r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Аппараты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лазерной терапии </a:t>
            </a:r>
            <a:r>
              <a:rPr lang="ru-RU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УзорМед</a:t>
            </a:r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7747" y="2783778"/>
            <a:ext cx="561243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Аппараты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КВЧ-терапии КВЧ-НД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Аппараты вакуумного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массажа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Аппарат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для электротерапии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Элфор-Проф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488762"/>
            <a:ext cx="2743200" cy="365125"/>
          </a:xfrm>
        </p:spPr>
        <p:txBody>
          <a:bodyPr/>
          <a:lstStyle/>
          <a:p>
            <a:pPr algn="l"/>
            <a:r>
              <a:rPr lang="en-US" dirty="0" smtClean="0"/>
              <a:t>     </a:t>
            </a:r>
            <a:fld id="{289610A6-E1DB-442B-B413-289855113374}" type="slidenum">
              <a:rPr lang="en-US" smtClean="0"/>
              <a:pPr algn="l"/>
              <a:t>3</a:t>
            </a:fld>
            <a:endParaRPr lang="en-US" dirty="0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3399" y="484246"/>
            <a:ext cx="5999967" cy="5757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3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76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749800" y="1862349"/>
            <a:ext cx="7218985" cy="4233651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Преимущества аппаратов МАТРИКС: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современный </a:t>
            </a:r>
            <a:r>
              <a:rPr lang="ru-RU" sz="1800" dirty="0"/>
              <a:t>дизайн и повышенная надёжность</a:t>
            </a:r>
            <a:r>
              <a:rPr lang="ru-RU" sz="1800" dirty="0" smtClean="0"/>
              <a:t>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удобные и надежные разъемы для подсоединения излучателей с цветовой дифференциацией длин волн лазеров.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простая, интуитивно понятная панель управления.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сверхпрочные плёночные клавиатуры гарантируют 1 000 000 нажатий на любую кнопку, т.е. более 20 лет работы аппарата.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максимальный </a:t>
            </a:r>
            <a:r>
              <a:rPr lang="ru-RU" sz="1800" dirty="0"/>
              <a:t>выбор лазерных </a:t>
            </a:r>
            <a:r>
              <a:rPr lang="ru-RU" sz="1800" dirty="0" smtClean="0"/>
              <a:t>излучателей для </a:t>
            </a:r>
            <a:r>
              <a:rPr lang="ru-RU" sz="1800" dirty="0"/>
              <a:t>всех методик лазерной </a:t>
            </a:r>
            <a:r>
              <a:rPr lang="ru-RU" sz="1800" dirty="0" smtClean="0"/>
              <a:t>терапии.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непрерывный</a:t>
            </a:r>
            <a:r>
              <a:rPr lang="ru-RU" sz="1800" dirty="0"/>
              <a:t>, импульсный, модулированный, многочастотный и </a:t>
            </a:r>
            <a:r>
              <a:rPr lang="ru-RU" sz="1800" dirty="0" err="1" smtClean="0"/>
              <a:t>биосинхронизированный</a:t>
            </a:r>
            <a:r>
              <a:rPr lang="ru-RU" sz="1800" dirty="0"/>
              <a:t> </a:t>
            </a:r>
            <a:r>
              <a:rPr lang="ru-RU" sz="1800" dirty="0" smtClean="0"/>
              <a:t>режимы </a:t>
            </a:r>
            <a:r>
              <a:rPr lang="ru-RU" sz="1800" dirty="0"/>
              <a:t>работы лазерных </a:t>
            </a:r>
            <a:r>
              <a:rPr lang="ru-RU" sz="1800" dirty="0" smtClean="0"/>
              <a:t>излучателей.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гарантия на аппараты МАТРИКС – 5 лет.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1"/>
            <a:ext cx="7602415" cy="457199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4501662" cy="457199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i="1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МАТРИКС</a:t>
            </a:r>
            <a:endParaRPr lang="en-US" sz="3600" i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4108" y="673101"/>
            <a:ext cx="11465169" cy="973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Лазерные аппараты серии</a:t>
            </a:r>
            <a:r>
              <a:rPr lang="ru-RU" sz="2400" dirty="0"/>
              <a:t> </a:t>
            </a:r>
            <a:r>
              <a:rPr lang="ru-RU" sz="2400" b="1" dirty="0" smtClean="0"/>
              <a:t>МАТРИКС – </a:t>
            </a:r>
            <a:r>
              <a:rPr lang="ru-RU" sz="2400" dirty="0" smtClean="0"/>
              <a:t>самые востребованные профессиональные аппараты, реализующие все известные методики лазерной терапии. 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4</a:t>
            </a:fld>
            <a:endParaRPr lang="en-US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108" y="2216029"/>
            <a:ext cx="4303790" cy="3202020"/>
          </a:xfrm>
          <a:ln>
            <a:solidFill>
              <a:srgbClr val="E26714"/>
            </a:solidFill>
          </a:ln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9003" y="85227"/>
            <a:ext cx="3497408" cy="3356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4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88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749800" y="1862349"/>
            <a:ext cx="7218985" cy="4233651"/>
          </a:xfrm>
        </p:spPr>
        <p:txBody>
          <a:bodyPr>
            <a:noAutofit/>
          </a:bodyPr>
          <a:lstStyle/>
          <a:p>
            <a:r>
              <a:rPr lang="ru-RU" sz="1800" b="1" dirty="0"/>
              <a:t>П</a:t>
            </a:r>
            <a:r>
              <a:rPr lang="ru-RU" sz="1800" b="1" dirty="0" smtClean="0"/>
              <a:t>реимущества </a:t>
            </a:r>
            <a:r>
              <a:rPr lang="ru-RU" sz="1800" b="1" dirty="0"/>
              <a:t>аппарата </a:t>
            </a:r>
            <a:r>
              <a:rPr lang="ru-RU" sz="1800" b="1" dirty="0" smtClean="0"/>
              <a:t>МАТРИКС-Уролог:</a:t>
            </a:r>
            <a:endParaRPr lang="ru-RU" sz="1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наличие</a:t>
            </a:r>
            <a:r>
              <a:rPr lang="ru-RU" sz="1800" dirty="0"/>
              <a:t> различных методов лечения (лазерная терапия, вакуумный массаж, магнитное поле, вибрация, электротерапия).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уникальная</a:t>
            </a:r>
            <a:r>
              <a:rPr lang="ru-RU" sz="1800" dirty="0"/>
              <a:t> методика </a:t>
            </a:r>
            <a:r>
              <a:rPr lang="ru-RU" sz="1800" dirty="0" err="1"/>
              <a:t>вибромагнитолазерного</a:t>
            </a:r>
            <a:r>
              <a:rPr lang="ru-RU" sz="1800" dirty="0"/>
              <a:t> </a:t>
            </a:r>
            <a:r>
              <a:rPr lang="ru-RU" sz="1800" dirty="0" smtClean="0"/>
              <a:t>массажа;</a:t>
            </a:r>
            <a:endParaRPr lang="ru-RU" sz="18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реализация </a:t>
            </a:r>
            <a:r>
              <a:rPr lang="ru-RU" sz="1800" dirty="0"/>
              <a:t>метода локальной лазерной декомпрессии (МАТРИКС-ЛЛОД) для лечения больных простатитами и </a:t>
            </a:r>
            <a:r>
              <a:rPr lang="ru-RU" sz="1800" dirty="0" err="1"/>
              <a:t>эректильной</a:t>
            </a:r>
            <a:r>
              <a:rPr lang="ru-RU" sz="1800" dirty="0"/>
              <a:t> дисфункцией;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проведение </a:t>
            </a:r>
            <a:r>
              <a:rPr lang="ru-RU" sz="1800" dirty="0"/>
              <a:t>накожного, внутриполостного, </a:t>
            </a:r>
            <a:r>
              <a:rPr lang="ru-RU" sz="1800" dirty="0" err="1"/>
              <a:t>акупунктурного</a:t>
            </a:r>
            <a:r>
              <a:rPr lang="ru-RU" sz="1800" dirty="0"/>
              <a:t> и внутривенного воздействий при помощи различных типов излучающих головок;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эффективная</a:t>
            </a:r>
            <a:r>
              <a:rPr lang="ru-RU" sz="1800" dirty="0"/>
              <a:t> доставка лазерного излучения непосредственно к очагу патологии при помощи оптических насадок с целью повышения эффективности процедур лазерной терапии;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простота</a:t>
            </a:r>
            <a:r>
              <a:rPr lang="ru-RU" sz="1800" dirty="0"/>
              <a:t>, надёжность и безопасность использования;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возможность </a:t>
            </a:r>
            <a:r>
              <a:rPr lang="ru-RU" sz="1800" dirty="0"/>
              <a:t>применения в других областях </a:t>
            </a:r>
            <a:r>
              <a:rPr lang="ru-RU" sz="1800" dirty="0" smtClean="0"/>
              <a:t>медицины.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1"/>
            <a:ext cx="7602415" cy="457199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4501662" cy="457199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i="1" dirty="0" smtClean="0">
                <a:latin typeface="+mj-lt"/>
                <a:cs typeface="Calibri Light" panose="020F0302020204030204" pitchFamily="34" charset="0"/>
              </a:rPr>
              <a:t>МАТРИКС-УРОЛОГ</a:t>
            </a:r>
            <a:endParaRPr lang="en-US" sz="3600" i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4108" y="673101"/>
            <a:ext cx="11465169" cy="973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МАТРИКС-Уролог </a:t>
            </a:r>
            <a:r>
              <a:rPr lang="ru-RU" sz="2400" dirty="0" smtClean="0"/>
              <a:t>– специализированный терапевтический лазер, эффективно реализующий сочетанные и комбинированные методики лазерной терапии в андрологии, урологии, нефрологии и гинекологии. 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095" y="1934475"/>
            <a:ext cx="4167554" cy="3969490"/>
          </a:xfrm>
          <a:prstGeom prst="rect">
            <a:avLst/>
          </a:prstGeom>
          <a:solidFill>
            <a:schemeClr val="bg1"/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02" r="23702"/>
          <a:stretch>
            <a:fillRect/>
          </a:stretch>
        </p:blipFill>
        <p:spPr>
          <a:xfrm>
            <a:off x="438272" y="1671690"/>
            <a:ext cx="3959225" cy="423227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5</a:t>
            </a:fld>
            <a:endParaRPr lang="en-US" dirty="0"/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9003" y="85227"/>
            <a:ext cx="3497408" cy="3356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4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89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749800" y="1862349"/>
            <a:ext cx="7218985" cy="4233651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Преимущества аппаратов ЛАЗМИК: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современный </a:t>
            </a:r>
            <a:r>
              <a:rPr lang="ru-RU" sz="1800" dirty="0"/>
              <a:t>дизайн и повышенная надёжность</a:t>
            </a:r>
            <a:r>
              <a:rPr lang="ru-RU" sz="1800" dirty="0" smtClean="0"/>
              <a:t>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расширенный диапазон частот - до 10 000 Гц.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удобные и надежные разъемы с цветовой дифференциацией длины волны лазерных излучателей.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простая, интуитивно понятная панель управления.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сверхпрочные плёночные клавиатуры гарантируют 1 000 000 нажатий на любую кнопку, т.е. более 20 лет работы аппарата.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максимальный </a:t>
            </a:r>
            <a:r>
              <a:rPr lang="ru-RU" sz="1800" dirty="0"/>
              <a:t>выбор лазерных излучающих головок для всех методик лазерной </a:t>
            </a:r>
            <a:r>
              <a:rPr lang="ru-RU" sz="1800" dirty="0" smtClean="0"/>
              <a:t>терапии.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непрерывный</a:t>
            </a:r>
            <a:r>
              <a:rPr lang="ru-RU" sz="1800" dirty="0"/>
              <a:t>, импульсный, модулированный, многочастотный и </a:t>
            </a:r>
            <a:r>
              <a:rPr lang="ru-RU" sz="1800" dirty="0" err="1" smtClean="0"/>
              <a:t>биосинхронизированный</a:t>
            </a:r>
            <a:r>
              <a:rPr lang="ru-RU" sz="1800" dirty="0"/>
              <a:t> </a:t>
            </a:r>
            <a:r>
              <a:rPr lang="ru-RU" sz="1800" dirty="0" smtClean="0"/>
              <a:t>режимы </a:t>
            </a:r>
            <a:r>
              <a:rPr lang="ru-RU" sz="1800" dirty="0"/>
              <a:t>работы лазерных </a:t>
            </a:r>
            <a:r>
              <a:rPr lang="ru-RU" sz="1800" dirty="0" smtClean="0"/>
              <a:t>головок.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для лазерно-вакуумного массажа выпускается модель ЛАЗМИК-03 с каналом для лазерных головок и каналом для вакуума.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гарантия на аппараты ЛАЗМИК – 5 лет.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1"/>
            <a:ext cx="7602415" cy="457199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4501662" cy="457199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i="1" dirty="0" smtClean="0">
                <a:latin typeface="+mj-lt"/>
                <a:cs typeface="Calibri Light" panose="020F0302020204030204" pitchFamily="34" charset="0"/>
              </a:rPr>
              <a:t>ЛАЗМИК</a:t>
            </a:r>
            <a:endParaRPr lang="en-US" sz="3600" i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4108" y="673101"/>
            <a:ext cx="11465169" cy="973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Новое поколение лазерных физиотерапевтических аппаратов для медицины </a:t>
            </a:r>
            <a:r>
              <a:rPr lang="ru-RU" sz="2400" dirty="0"/>
              <a:t>и косметологии серии </a:t>
            </a:r>
            <a:r>
              <a:rPr lang="ru-RU" sz="2400" b="1" dirty="0" smtClean="0"/>
              <a:t>ЛАЗМИК </a:t>
            </a:r>
            <a:r>
              <a:rPr lang="ru-RU" sz="2400" dirty="0" smtClean="0"/>
              <a:t>реализуют новые возможности лечения и профилактики широкого круга заболеваний. 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030" y="2409538"/>
            <a:ext cx="4167554" cy="2815001"/>
          </a:xfrm>
          <a:ln>
            <a:solidFill>
              <a:srgbClr val="E26714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6</a:t>
            </a:fld>
            <a:endParaRPr lang="en-US" dirty="0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9003" y="85227"/>
            <a:ext cx="3497408" cy="3356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4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61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501662" y="1862349"/>
            <a:ext cx="7467123" cy="2239751"/>
          </a:xfrm>
        </p:spPr>
        <p:txBody>
          <a:bodyPr>
            <a:noAutofit/>
          </a:bodyPr>
          <a:lstStyle/>
          <a:p>
            <a:pPr fontAlgn="base"/>
            <a:r>
              <a:rPr lang="ru-RU" sz="1800" dirty="0"/>
              <a:t>Применение внутривенного лазерного облучения крови позволяет значительно сократить сроки лечения, увеличить время ремиссии, стабилизировать течение заболеваний, снизить количество послеоперационных осложнений</a:t>
            </a:r>
            <a:r>
              <a:rPr lang="ru-RU" sz="1800" dirty="0" smtClean="0"/>
              <a:t>.</a:t>
            </a:r>
          </a:p>
          <a:p>
            <a:pPr fontAlgn="base"/>
            <a:r>
              <a:rPr lang="ru-RU" sz="1800" dirty="0" smtClean="0"/>
              <a:t>Наиболее современные и удобные в работе аппараты для ВЛОК – МАТРИКС-ВЛОК и ЛАЗМИК-ВЛОК. К аппаратам производится большой ассортимент лазерных головок различных длин волн (ультрафиолетовый, синий, зеленый, красный, ИК спектры).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1"/>
            <a:ext cx="7602415" cy="457199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4501662" cy="457199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i="1" dirty="0" smtClean="0">
                <a:latin typeface="+mj-lt"/>
                <a:cs typeface="Calibri Light" panose="020F0302020204030204" pitchFamily="34" charset="0"/>
              </a:rPr>
              <a:t>АППАРАТЫ ДЛЯ ВЛОК</a:t>
            </a:r>
            <a:endParaRPr lang="en-US" sz="3600" i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4108" y="673101"/>
            <a:ext cx="11465169" cy="973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2400" dirty="0"/>
              <a:t>Внутривенное лазерное облучение (</a:t>
            </a:r>
            <a:r>
              <a:rPr lang="ru-RU" sz="2400" dirty="0" err="1"/>
              <a:t>освечивание</a:t>
            </a:r>
            <a:r>
              <a:rPr lang="ru-RU" sz="2400" dirty="0"/>
              <a:t>) крови (</a:t>
            </a:r>
            <a:r>
              <a:rPr lang="ru-RU" sz="2400" b="1" dirty="0"/>
              <a:t>ВЛОК</a:t>
            </a:r>
            <a:r>
              <a:rPr lang="ru-RU" sz="2400" dirty="0"/>
              <a:t>) </a:t>
            </a:r>
            <a:r>
              <a:rPr lang="ru-RU" sz="2400" dirty="0" smtClean="0"/>
              <a:t>- один </a:t>
            </a:r>
            <a:r>
              <a:rPr lang="ru-RU" sz="2400" dirty="0"/>
              <a:t>из наиболее эффективных способов терапевтического воздействия низкоинтенсивным лазерным излучением на организм </a:t>
            </a:r>
            <a:r>
              <a:rPr lang="ru-RU" sz="2400" dirty="0" smtClean="0"/>
              <a:t>человека.</a:t>
            </a:r>
            <a:endParaRPr lang="ru-RU" sz="24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77891" y="4130327"/>
            <a:ext cx="3635871" cy="86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 smtClean="0"/>
              <a:t>Для проведения процедур ВЛОК используются стерильные одноразовые </a:t>
            </a:r>
            <a:r>
              <a:rPr lang="ru-RU" sz="1800" dirty="0" err="1" smtClean="0"/>
              <a:t>световоды</a:t>
            </a:r>
            <a:r>
              <a:rPr lang="ru-RU" sz="1800" dirty="0" smtClean="0"/>
              <a:t> КИВЛ-01.</a:t>
            </a:r>
          </a:p>
          <a:p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7091" y="4102100"/>
            <a:ext cx="2892186" cy="1928124"/>
          </a:xfrm>
          <a:prstGeom prst="rect">
            <a:avLst/>
          </a:prstGeom>
          <a:ln>
            <a:solidFill>
              <a:srgbClr val="E26714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249" y="1934952"/>
            <a:ext cx="3855090" cy="2171700"/>
          </a:xfrm>
          <a:prstGeom prst="rect">
            <a:avLst/>
          </a:prstGeom>
          <a:solidFill>
            <a:schemeClr val="bg1"/>
          </a:solidFill>
          <a:ln>
            <a:solidFill>
              <a:srgbClr val="E26714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003" y="3893689"/>
            <a:ext cx="3746659" cy="1712223"/>
          </a:xfrm>
          <a:prstGeom prst="rect">
            <a:avLst/>
          </a:prstGeom>
          <a:ln>
            <a:solidFill>
              <a:srgbClr val="E26714"/>
            </a:solidFill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7</a:t>
            </a:fld>
            <a:endParaRPr lang="en-US" dirty="0"/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9003" y="85227"/>
            <a:ext cx="3497408" cy="3356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7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77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664" y="2127298"/>
            <a:ext cx="4119998" cy="3187700"/>
          </a:xfrm>
          <a:prstGeom prst="rect">
            <a:avLst/>
          </a:prstGeom>
          <a:solidFill>
            <a:schemeClr val="bg1"/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812797" y="1862349"/>
            <a:ext cx="7155988" cy="3688615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Основные </a:t>
            </a:r>
            <a:r>
              <a:rPr lang="ru-RU" sz="1800" b="1" dirty="0"/>
              <a:t>эффекты вакуумного (лазерно- вакуумного) массажа:</a:t>
            </a:r>
            <a:endParaRPr lang="ru-RU" sz="18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повышение тонуса кожи,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стимуляция </a:t>
            </a:r>
            <a:r>
              <a:rPr lang="ru-RU" sz="1800" dirty="0" err="1"/>
              <a:t>лимфотока</a:t>
            </a:r>
            <a:r>
              <a:rPr lang="ru-RU" sz="1800" dirty="0"/>
              <a:t> и кровообращения,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моделирование контуров фигуры,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ускорение выведения токсинов,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усиление </a:t>
            </a:r>
            <a:r>
              <a:rPr lang="ru-RU" sz="1800" dirty="0" err="1"/>
              <a:t>липолиза</a:t>
            </a:r>
            <a:r>
              <a:rPr lang="ru-RU" sz="1800" dirty="0"/>
              <a:t>,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антистрессовое воздействие,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усиление мышечной активности,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реабилитационное воздействие после травм и заболеваний.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800" dirty="0" smtClean="0"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/>
              <a:t>Аппарат МАТРИКС-ВМ </a:t>
            </a:r>
            <a:r>
              <a:rPr lang="ru-RU" sz="1800" dirty="0"/>
              <a:t>удобен, надежен, прост в управлении, обеспечивает стабильные параметры </a:t>
            </a:r>
            <a:r>
              <a:rPr lang="ru-RU" sz="1800" dirty="0" smtClean="0"/>
              <a:t>вакуумного разрежения</a:t>
            </a:r>
            <a:r>
              <a:rPr lang="ru-RU" sz="1800" dirty="0"/>
              <a:t>.</a:t>
            </a:r>
            <a:endParaRPr lang="ru-RU" sz="1800" dirty="0" smtClean="0">
              <a:cs typeface="Calibri Light" panose="020F0302020204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1"/>
            <a:ext cx="7602415" cy="457199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4501662" cy="457199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i="1" dirty="0" smtClean="0">
                <a:latin typeface="+mj-lt"/>
                <a:cs typeface="Calibri Light" panose="020F0302020204030204" pitchFamily="34" charset="0"/>
              </a:rPr>
              <a:t>МАТРИКС-ВМ</a:t>
            </a:r>
            <a:endParaRPr lang="en-US" sz="3600" i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4108" y="673101"/>
            <a:ext cx="11465169" cy="973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Аппарат </a:t>
            </a:r>
            <a: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МАТРИКС-ВМ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применяется для проведения вакуумного и лазерно-вакуумного массажа в медицине и косметологии.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81" r="14381"/>
          <a:stretch>
            <a:fillRect/>
          </a:stretch>
        </p:blipFill>
        <p:spPr>
          <a:xfrm>
            <a:off x="560113" y="2174923"/>
            <a:ext cx="3916432" cy="30924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8</a:t>
            </a:fld>
            <a:endParaRPr lang="en-US" dirty="0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9003" y="85227"/>
            <a:ext cx="3497408" cy="3356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4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50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501662" y="1862349"/>
            <a:ext cx="7467123" cy="4233651"/>
          </a:xfrm>
        </p:spPr>
        <p:txBody>
          <a:bodyPr>
            <a:noAutofit/>
          </a:bodyPr>
          <a:lstStyle/>
          <a:p>
            <a:r>
              <a:rPr lang="ru-RU" sz="1800" dirty="0"/>
              <a:t>Аппарат лазерной </a:t>
            </a:r>
            <a:r>
              <a:rPr lang="ru-RU" sz="1800" dirty="0" smtClean="0"/>
              <a:t>терапии УзорМед-Б-2К </a:t>
            </a:r>
            <a:r>
              <a:rPr lang="ru-RU" sz="1800" dirty="0"/>
              <a:t>- четвертое поколение аппаратов лазерной </a:t>
            </a:r>
            <a:r>
              <a:rPr lang="ru-RU" sz="1800" dirty="0" smtClean="0"/>
              <a:t>терапии, ранее выпускавшихся </a:t>
            </a:r>
            <a:r>
              <a:rPr lang="ru-RU" sz="1800" dirty="0"/>
              <a:t>под маркой </a:t>
            </a:r>
            <a:r>
              <a:rPr lang="ru-RU" sz="1800" dirty="0" smtClean="0"/>
              <a:t>УЗОР. </a:t>
            </a:r>
            <a:r>
              <a:rPr lang="ru-RU" sz="1800" dirty="0"/>
              <a:t>Аппарат по достоинству оценен врачами как </a:t>
            </a:r>
            <a:r>
              <a:rPr lang="ru-RU" sz="1800" dirty="0" smtClean="0"/>
              <a:t>один </a:t>
            </a:r>
            <a:r>
              <a:rPr lang="ru-RU" sz="1800" dirty="0"/>
              <a:t>из наиболее прогрессивных, удобных и эффективных </a:t>
            </a:r>
            <a:r>
              <a:rPr lang="ru-RU" sz="1800" dirty="0" smtClean="0"/>
              <a:t>аппаратов </a:t>
            </a:r>
            <a:r>
              <a:rPr lang="ru-RU" sz="1800" dirty="0"/>
              <a:t>лазерной терапии. </a:t>
            </a:r>
          </a:p>
          <a:p>
            <a:r>
              <a:rPr lang="ru-RU" sz="1800" dirty="0"/>
              <a:t>Современный дизайн, легкий корпус из ударопрочной пластмассы, простота в управлении, наличие цифрового индикатора лазерной мощности, наличие памяти настроек последнего лечебного сеанса</a:t>
            </a:r>
            <a:r>
              <a:rPr lang="ru-RU" sz="1800" dirty="0" smtClean="0"/>
              <a:t>, подключение </a:t>
            </a:r>
            <a:r>
              <a:rPr lang="ru-RU" sz="1800" dirty="0"/>
              <a:t>широкого спектра блоков излучения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На основе аппарата УзорМед-Б-2К предлагаются лазерные комплексы для работы врача гинеколога, уролога, кардиолога, невролога, стоматолога, травматолога, терапевта, косметолога. </a:t>
            </a:r>
          </a:p>
          <a:p>
            <a:r>
              <a:rPr lang="ru-RU" sz="1800" dirty="0" smtClean="0"/>
              <a:t>Кроме широкого перечня блоков излучения для лазерной физиотерапии, производятся также излучатели для ВЛОК и насадки для работы в различных областях медицины.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89585" y="1"/>
            <a:ext cx="7602415" cy="457199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4501662" cy="457199"/>
          </a:xfrm>
          <a:prstGeom prst="rect">
            <a:avLst/>
          </a:prstGeom>
          <a:solidFill>
            <a:srgbClr val="5F6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i="1" dirty="0" smtClean="0">
                <a:latin typeface="+mj-lt"/>
                <a:cs typeface="Calibri Light" panose="020F0302020204030204" pitchFamily="34" charset="0"/>
              </a:rPr>
              <a:t>УЗОРМЕД-Б-2К</a:t>
            </a:r>
            <a:endParaRPr lang="en-US" sz="3600" i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9584" y="6240252"/>
            <a:ext cx="7602415" cy="91440"/>
          </a:xfrm>
          <a:prstGeom prst="rect">
            <a:avLst/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4108" y="673101"/>
            <a:ext cx="11465169" cy="973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Аппарат</a:t>
            </a:r>
            <a:r>
              <a:rPr lang="ru-RU" sz="2400" dirty="0"/>
              <a:t> </a:t>
            </a:r>
            <a:r>
              <a:rPr lang="ru-RU" sz="2400" b="1" dirty="0" smtClean="0"/>
              <a:t>УзорМед-Б-2К</a:t>
            </a:r>
            <a:r>
              <a:rPr lang="ru-RU" sz="2400" dirty="0"/>
              <a:t> </a:t>
            </a:r>
            <a:r>
              <a:rPr lang="ru-RU" sz="2400" dirty="0" smtClean="0"/>
              <a:t>- один </a:t>
            </a:r>
            <a:r>
              <a:rPr lang="ru-RU" sz="2400" dirty="0"/>
              <a:t>из самых современных и </a:t>
            </a:r>
            <a:r>
              <a:rPr lang="ru-RU" sz="2400" dirty="0" smtClean="0"/>
              <a:t>надежных </a:t>
            </a:r>
            <a:r>
              <a:rPr lang="ru-RU" sz="2400" dirty="0"/>
              <a:t>российских аппаратов лазерной </a:t>
            </a:r>
            <a:r>
              <a:rPr lang="ru-RU" sz="2400" dirty="0" smtClean="0"/>
              <a:t>терапии. Аппарат многофункционален, удобен и прост в применении.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188" y="1947930"/>
            <a:ext cx="3363912" cy="4135958"/>
          </a:xfrm>
          <a:ln>
            <a:solidFill>
              <a:srgbClr val="E26714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fld id="{289610A6-E1DB-442B-B413-289855113374}" type="slidenum">
              <a:rPr lang="en-US" smtClean="0"/>
              <a:pPr algn="l"/>
              <a:t>9</a:t>
            </a:fld>
            <a:endParaRPr lang="en-US" dirty="0"/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9003" y="85227"/>
            <a:ext cx="3497408" cy="3356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54389" y="6331692"/>
            <a:ext cx="493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26714"/>
                </a:solidFill>
              </a:rPr>
              <a:t>(495) 799-17-14</a:t>
            </a:r>
            <a:r>
              <a:rPr lang="ru-RU" dirty="0" smtClean="0">
                <a:solidFill>
                  <a:srgbClr val="E26714"/>
                </a:solidFill>
              </a:rPr>
              <a:t>, 142-23-35 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r>
              <a:rPr lang="en-US" dirty="0" smtClean="0">
                <a:solidFill>
                  <a:srgbClr val="E26714"/>
                </a:solidFill>
                <a:hlinkClick r:id="rId4"/>
              </a:rPr>
              <a:t>Lmservis@mail.ru</a:t>
            </a:r>
            <a:r>
              <a:rPr lang="en-US" dirty="0" smtClean="0">
                <a:solidFill>
                  <a:srgbClr val="E26714"/>
                </a:solidFill>
              </a:rPr>
              <a:t> </a:t>
            </a:r>
            <a:endParaRPr lang="en-US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688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3645</TotalTime>
  <Words>1857</Words>
  <Application>Microsoft Macintosh PowerPoint</Application>
  <PresentationFormat>Произвольный</PresentationFormat>
  <Paragraphs>315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Л А З Е Р М Е Д С Е Р В И 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Георгий Титов</cp:lastModifiedBy>
  <cp:revision>129</cp:revision>
  <dcterms:created xsi:type="dcterms:W3CDTF">2017-10-21T16:20:07Z</dcterms:created>
  <dcterms:modified xsi:type="dcterms:W3CDTF">2018-03-05T09:39:59Z</dcterms:modified>
</cp:coreProperties>
</file>